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2"/>
  </p:sldMasterIdLst>
  <p:sldIdLst>
    <p:sldId id="256" r:id="rId3"/>
    <p:sldId id="257" r:id="rId4"/>
    <p:sldId id="273" r:id="rId5"/>
    <p:sldId id="259" r:id="rId6"/>
    <p:sldId id="271" r:id="rId7"/>
    <p:sldId id="272" r:id="rId8"/>
    <p:sldId id="280" r:id="rId9"/>
    <p:sldId id="279" r:id="rId10"/>
    <p:sldId id="284" r:id="rId11"/>
    <p:sldId id="283" r:id="rId12"/>
    <p:sldId id="282" r:id="rId13"/>
    <p:sldId id="281" r:id="rId14"/>
    <p:sldId id="277" r:id="rId15"/>
    <p:sldId id="285" r:id="rId16"/>
    <p:sldId id="286" r:id="rId17"/>
    <p:sldId id="287" r:id="rId18"/>
    <p:sldId id="288" r:id="rId19"/>
    <p:sldId id="275" r:id="rId20"/>
  </p:sldIdLst>
  <p:sldSz cx="9144000" cy="6858000" type="screen4x3"/>
  <p:notesSz cx="6858000" cy="994727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72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7" name="PlaceHolder 4"/>
          <p:cNvSpPr>
            <a:spLocks noGrp="1"/>
          </p:cNvSpPr>
          <p:nvPr>
            <p:ph type="body"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8" name="PlaceHolder 5"/>
          <p:cNvSpPr>
            <a:spLocks noGrp="1"/>
          </p:cNvSpPr>
          <p:nvPr>
            <p:ph type="body"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9" name="PlaceHolder 6"/>
          <p:cNvSpPr>
            <a:spLocks noGrp="1"/>
          </p:cNvSpPr>
          <p:nvPr>
            <p:ph type="body"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0" name="PlaceHolder 7"/>
          <p:cNvSpPr>
            <a:spLocks noGrp="1"/>
          </p:cNvSpPr>
          <p:nvPr>
            <p:ph type="body"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7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2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7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8" name="PlaceHolder 4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1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2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5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6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9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2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3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4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7" name="PlaceHolder 3"/>
          <p:cNvSpPr>
            <a:spLocks noGrp="1"/>
          </p:cNvSpPr>
          <p:nvPr>
            <p:ph type="body"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8" name="PlaceHolder 4"/>
          <p:cNvSpPr>
            <a:spLocks noGrp="1"/>
          </p:cNvSpPr>
          <p:nvPr>
            <p:ph type="body"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9" name="PlaceHolder 5"/>
          <p:cNvSpPr>
            <a:spLocks noGrp="1"/>
          </p:cNvSpPr>
          <p:nvPr>
            <p:ph type="body"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0" name="PlaceHolder 6"/>
          <p:cNvSpPr>
            <a:spLocks noGrp="1"/>
          </p:cNvSpPr>
          <p:nvPr>
            <p:ph type="body"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1" name="PlaceHolder 7"/>
          <p:cNvSpPr>
            <a:spLocks noGrp="1"/>
          </p:cNvSpPr>
          <p:nvPr>
            <p:ph type="body"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685800" y="1122480"/>
            <a:ext cx="7772040" cy="2387160"/>
          </a:xfrm>
          <a:prstGeom prst="rect">
            <a:avLst/>
          </a:prstGeom>
        </p:spPr>
        <p:txBody>
          <a:bodyPr anchor="b"/>
          <a:lstStyle/>
          <a:p>
            <a:pPr algn="ctr">
              <a:lnSpc>
                <a:spcPct val="100000"/>
              </a:lnSpc>
            </a:pPr>
            <a:r>
              <a:rPr lang="ru-RU" sz="6000" b="0" strike="noStrike" spc="-1">
                <a:solidFill>
                  <a:srgbClr val="000000"/>
                </a:solidFill>
                <a:latin typeface="Calibri Light"/>
              </a:rPr>
              <a:t>Образец заголовка</a:t>
            </a:r>
            <a:endParaRPr lang="ru-RU" sz="60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dt"/>
          </p:nvPr>
        </p:nvSpPr>
        <p:spPr>
          <a:xfrm>
            <a:off x="628560" y="6356520"/>
            <a:ext cx="2057040" cy="364680"/>
          </a:xfrm>
          <a:prstGeom prst="rect">
            <a:avLst/>
          </a:prstGeom>
        </p:spPr>
        <p:txBody>
          <a:bodyPr anchor="ctr"/>
          <a:lstStyle/>
          <a:p>
            <a:pPr>
              <a:lnSpc>
                <a:spcPct val="100000"/>
              </a:lnSpc>
            </a:pPr>
            <a:fld id="{0E5F02AE-8CDD-44A6-8E04-D3A60644C442}" type="datetime">
              <a:rPr lang="en-US" sz="1200" b="0" strike="noStrike" spc="-1">
                <a:solidFill>
                  <a:srgbClr val="8B8B8B"/>
                </a:solidFill>
                <a:latin typeface="Calibri"/>
              </a:rPr>
              <a:pPr>
                <a:lnSpc>
                  <a:spcPct val="100000"/>
                </a:lnSpc>
              </a:pPr>
              <a:t>1/21/2026</a:t>
            </a:fld>
            <a:endParaRPr lang="en-US" sz="1200" b="0" strike="noStrike" spc="-1">
              <a:latin typeface="Times New Roman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ftr"/>
          </p:nvPr>
        </p:nvSpPr>
        <p:spPr>
          <a:xfrm>
            <a:off x="3029040" y="6356520"/>
            <a:ext cx="3085920" cy="364680"/>
          </a:xfrm>
          <a:prstGeom prst="rect">
            <a:avLst/>
          </a:prstGeom>
        </p:spPr>
        <p:txBody>
          <a:bodyPr anchor="ctr"/>
          <a:lstStyle/>
          <a:p>
            <a:endParaRPr lang="en-US" sz="2400" b="0" strike="noStrike" spc="-1">
              <a:latin typeface="Times New Roman"/>
            </a:endParaRPr>
          </a:p>
        </p:txBody>
      </p:sp>
      <p:sp>
        <p:nvSpPr>
          <p:cNvPr id="3" name="PlaceHolder 4"/>
          <p:cNvSpPr>
            <a:spLocks noGrp="1"/>
          </p:cNvSpPr>
          <p:nvPr>
            <p:ph type="sldNum"/>
          </p:nvPr>
        </p:nvSpPr>
        <p:spPr>
          <a:xfrm>
            <a:off x="6458040" y="6356520"/>
            <a:ext cx="2057040" cy="364680"/>
          </a:xfrm>
          <a:prstGeom prst="rect">
            <a:avLst/>
          </a:prstGeom>
        </p:spPr>
        <p:txBody>
          <a:bodyPr anchor="ctr"/>
          <a:lstStyle/>
          <a:p>
            <a:pPr algn="r">
              <a:lnSpc>
                <a:spcPct val="100000"/>
              </a:lnSpc>
            </a:pPr>
            <a:fld id="{A3A4AC53-2054-42ED-AB3E-3535115011E4}" type="slidenum">
              <a:rPr lang="en-US" sz="1200" b="0" strike="noStrike" spc="-1">
                <a:solidFill>
                  <a:srgbClr val="8B8B8B"/>
                </a:solidFill>
                <a:latin typeface="Calibri"/>
              </a:rPr>
              <a:pPr algn="r">
                <a:lnSpc>
                  <a:spcPct val="100000"/>
                </a:lnSpc>
              </a:pPr>
              <a:t>‹#›</a:t>
            </a:fld>
            <a:endParaRPr lang="en-US" sz="1200" b="0" strike="noStrike" spc="-1">
              <a:latin typeface="Times New Roman"/>
            </a:endParaRPr>
          </a:p>
        </p:txBody>
      </p:sp>
      <p:sp>
        <p:nvSpPr>
          <p:cNvPr id="4" name="PlaceHolder 5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800" b="0" strike="noStrike" spc="-1">
                <a:solidFill>
                  <a:srgbClr val="000000"/>
                </a:solidFill>
                <a:latin typeface="Calibri"/>
              </a:rPr>
              <a:t>Для правки структуры щёлкните мышью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2000" b="0" strike="noStrike" spc="-1">
                <a:solidFill>
                  <a:srgbClr val="000000"/>
                </a:solidFill>
                <a:latin typeface="Calibri"/>
              </a:rPr>
              <a:t>Второй уровень структуры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1800" b="0" strike="noStrike" spc="-1">
                <a:solidFill>
                  <a:srgbClr val="000000"/>
                </a:solidFill>
                <a:latin typeface="Calibri"/>
              </a:rPr>
              <a:t>Третий уровень структуры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1800" b="0" strike="noStrike" spc="-1">
                <a:solidFill>
                  <a:srgbClr val="000000"/>
                </a:solidFill>
                <a:latin typeface="Calibri"/>
              </a:rPr>
              <a:t>Четвёртый уровень структуры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solidFill>
                  <a:srgbClr val="000000"/>
                </a:solidFill>
                <a:latin typeface="Calibri"/>
              </a:rPr>
              <a:t>Пятый уровень структуры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solidFill>
                  <a:srgbClr val="000000"/>
                </a:solidFill>
                <a:latin typeface="Calibri"/>
              </a:rPr>
              <a:t>Шестой уровень структуры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solidFill>
                  <a:srgbClr val="000000"/>
                </a:solidFill>
                <a:latin typeface="Calibri"/>
              </a:rPr>
              <a:t>Седьмой уровень структуры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/>
    <p:bodyStyle/>
    <p:otherStyle/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PlaceHolder 1"/>
          <p:cNvSpPr>
            <a:spLocks noGrp="1"/>
          </p:cNvSpPr>
          <p:nvPr>
            <p:ph type="dt"/>
          </p:nvPr>
        </p:nvSpPr>
        <p:spPr>
          <a:xfrm>
            <a:off x="628560" y="6356520"/>
            <a:ext cx="2057040" cy="364680"/>
          </a:xfrm>
          <a:prstGeom prst="rect">
            <a:avLst/>
          </a:prstGeom>
        </p:spPr>
        <p:txBody>
          <a:bodyPr anchor="ctr"/>
          <a:lstStyle/>
          <a:p>
            <a:pPr>
              <a:lnSpc>
                <a:spcPct val="100000"/>
              </a:lnSpc>
            </a:pPr>
            <a:fld id="{47DBF7C4-585E-41CB-8310-6DD5D299FC9F}" type="datetime">
              <a:rPr lang="en-US" sz="1200" b="0" strike="noStrike" spc="-1">
                <a:solidFill>
                  <a:srgbClr val="8B8B8B"/>
                </a:solidFill>
                <a:latin typeface="Calibri"/>
              </a:rPr>
              <a:pPr>
                <a:lnSpc>
                  <a:spcPct val="100000"/>
                </a:lnSpc>
              </a:pPr>
              <a:t>1/21/2026</a:t>
            </a:fld>
            <a:endParaRPr lang="en-US" sz="1200" b="0" strike="noStrike" spc="-1">
              <a:latin typeface="Times New Roman"/>
            </a:endParaRPr>
          </a:p>
        </p:txBody>
      </p:sp>
      <p:sp>
        <p:nvSpPr>
          <p:cNvPr id="42" name="PlaceHolder 2"/>
          <p:cNvSpPr>
            <a:spLocks noGrp="1"/>
          </p:cNvSpPr>
          <p:nvPr>
            <p:ph type="ftr"/>
          </p:nvPr>
        </p:nvSpPr>
        <p:spPr>
          <a:xfrm>
            <a:off x="3029040" y="6356520"/>
            <a:ext cx="3085920" cy="364680"/>
          </a:xfrm>
          <a:prstGeom prst="rect">
            <a:avLst/>
          </a:prstGeom>
        </p:spPr>
        <p:txBody>
          <a:bodyPr anchor="ctr"/>
          <a:lstStyle/>
          <a:p>
            <a:endParaRPr lang="en-US" sz="2400" b="0" strike="noStrike" spc="-1">
              <a:latin typeface="Times New Roman"/>
            </a:endParaRPr>
          </a:p>
        </p:txBody>
      </p:sp>
      <p:sp>
        <p:nvSpPr>
          <p:cNvPr id="43" name="PlaceHolder 3"/>
          <p:cNvSpPr>
            <a:spLocks noGrp="1"/>
          </p:cNvSpPr>
          <p:nvPr>
            <p:ph type="sldNum"/>
          </p:nvPr>
        </p:nvSpPr>
        <p:spPr>
          <a:xfrm>
            <a:off x="6458040" y="6356520"/>
            <a:ext cx="2057040" cy="364680"/>
          </a:xfrm>
          <a:prstGeom prst="rect">
            <a:avLst/>
          </a:prstGeom>
        </p:spPr>
        <p:txBody>
          <a:bodyPr anchor="ctr"/>
          <a:lstStyle/>
          <a:p>
            <a:pPr algn="r">
              <a:lnSpc>
                <a:spcPct val="100000"/>
              </a:lnSpc>
            </a:pPr>
            <a:fld id="{14CB98B8-7EDE-47F0-8266-DA1A770A9125}" type="slidenum">
              <a:rPr lang="en-US" sz="1200" b="0" strike="noStrike" spc="-1">
                <a:solidFill>
                  <a:srgbClr val="8B8B8B"/>
                </a:solidFill>
                <a:latin typeface="Calibri"/>
              </a:rPr>
              <a:pPr algn="r">
                <a:lnSpc>
                  <a:spcPct val="100000"/>
                </a:lnSpc>
              </a:pPr>
              <a:t>‹#›</a:t>
            </a:fld>
            <a:endParaRPr lang="en-US" sz="1200" b="0" strike="noStrike" spc="-1">
              <a:latin typeface="Times New Roman"/>
            </a:endParaRPr>
          </a:p>
        </p:txBody>
      </p:sp>
      <p:sp>
        <p:nvSpPr>
          <p:cNvPr id="44" name="PlaceHolder 4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r>
              <a:rPr lang="ru-RU" sz="1800" b="0" strike="noStrike" spc="-1">
                <a:solidFill>
                  <a:srgbClr val="000000"/>
                </a:solidFill>
                <a:latin typeface="Calibri"/>
              </a:rPr>
              <a:t>Для правки текста заголовка щёлкните мышью</a:t>
            </a:r>
          </a:p>
        </p:txBody>
      </p:sp>
      <p:sp>
        <p:nvSpPr>
          <p:cNvPr id="45" name="PlaceHolder 5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800" b="0" strike="noStrike" spc="-1">
                <a:solidFill>
                  <a:srgbClr val="000000"/>
                </a:solidFill>
                <a:latin typeface="Calibri"/>
              </a:rPr>
              <a:t>Для правки структуры щёлкните мышью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2000" b="0" strike="noStrike" spc="-1">
                <a:solidFill>
                  <a:srgbClr val="000000"/>
                </a:solidFill>
                <a:latin typeface="Calibri"/>
              </a:rPr>
              <a:t>Второй уровень структуры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1800" b="0" strike="noStrike" spc="-1">
                <a:solidFill>
                  <a:srgbClr val="000000"/>
                </a:solidFill>
                <a:latin typeface="Calibri"/>
              </a:rPr>
              <a:t>Третий уровень структуры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1800" b="0" strike="noStrike" spc="-1">
                <a:solidFill>
                  <a:srgbClr val="000000"/>
                </a:solidFill>
                <a:latin typeface="Calibri"/>
              </a:rPr>
              <a:t>Четвёртый уровень структуры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solidFill>
                  <a:srgbClr val="000000"/>
                </a:solidFill>
                <a:latin typeface="Calibri"/>
              </a:rPr>
              <a:t>Пятый уровень структуры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solidFill>
                  <a:srgbClr val="000000"/>
                </a:solidFill>
                <a:latin typeface="Calibri"/>
              </a:rPr>
              <a:t>Шестой уровень структуры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solidFill>
                  <a:srgbClr val="000000"/>
                </a:solidFill>
                <a:latin typeface="Calibri"/>
              </a:rPr>
              <a:t>Седьмой уровень структуры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13" Type="http://schemas.openxmlformats.org/officeDocument/2006/relationships/image" Target="../media/image28.png"/><Relationship Id="rId3" Type="http://schemas.openxmlformats.org/officeDocument/2006/relationships/image" Target="../media/image18.png"/><Relationship Id="rId7" Type="http://schemas.openxmlformats.org/officeDocument/2006/relationships/image" Target="../media/image22.png"/><Relationship Id="rId12" Type="http://schemas.openxmlformats.org/officeDocument/2006/relationships/image" Target="../media/image27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21.png"/><Relationship Id="rId11" Type="http://schemas.openxmlformats.org/officeDocument/2006/relationships/image" Target="../media/image26.png"/><Relationship Id="rId5" Type="http://schemas.openxmlformats.org/officeDocument/2006/relationships/image" Target="../media/image20.png"/><Relationship Id="rId10" Type="http://schemas.openxmlformats.org/officeDocument/2006/relationships/image" Target="../media/image25.png"/><Relationship Id="rId4" Type="http://schemas.openxmlformats.org/officeDocument/2006/relationships/image" Target="../media/image19.png"/><Relationship Id="rId9" Type="http://schemas.openxmlformats.org/officeDocument/2006/relationships/image" Target="../media/image24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png"/><Relationship Id="rId3" Type="http://schemas.openxmlformats.org/officeDocument/2006/relationships/image" Target="../media/image30.png"/><Relationship Id="rId7" Type="http://schemas.openxmlformats.org/officeDocument/2006/relationships/image" Target="../media/image34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" name="Рисунок 4"/>
          <p:cNvPicPr/>
          <p:nvPr/>
        </p:nvPicPr>
        <p:blipFill>
          <a:blip r:embed="rId2"/>
          <a:stretch/>
        </p:blipFill>
        <p:spPr>
          <a:xfrm>
            <a:off x="0" y="0"/>
            <a:ext cx="9139680" cy="6857640"/>
          </a:xfrm>
          <a:prstGeom prst="rect">
            <a:avLst/>
          </a:prstGeom>
          <a:ln>
            <a:noFill/>
          </a:ln>
        </p:spPr>
      </p:pic>
      <p:sp>
        <p:nvSpPr>
          <p:cNvPr id="83" name="CustomShape 1"/>
          <p:cNvSpPr/>
          <p:nvPr/>
        </p:nvSpPr>
        <p:spPr>
          <a:xfrm>
            <a:off x="3644640" y="839520"/>
            <a:ext cx="4744080" cy="6390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endParaRPr lang="en-US" sz="3600" b="0" strike="noStrike" spc="-1" dirty="0">
              <a:latin typeface="Arial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786050" y="357166"/>
            <a:ext cx="6143668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36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Мастер-класс</a:t>
            </a:r>
          </a:p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«Приемы и методы решения геометрических задач ОГЭ»</a:t>
            </a:r>
          </a:p>
          <a:p>
            <a:pPr algn="ctr"/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Выполнил: Стекольников А. А.</a:t>
            </a:r>
          </a:p>
          <a:p>
            <a:pPr algn="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учитель математики МБОУ «Николькинская СОШ»</a:t>
            </a:r>
          </a:p>
          <a:p>
            <a:pPr algn="ctr"/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" name="Рисунок 3"/>
          <p:cNvPicPr/>
          <p:nvPr/>
        </p:nvPicPr>
        <p:blipFill>
          <a:blip r:embed="rId2"/>
          <a:stretch/>
        </p:blipFill>
        <p:spPr>
          <a:xfrm>
            <a:off x="2160" y="0"/>
            <a:ext cx="8641806" cy="6857640"/>
          </a:xfrm>
          <a:prstGeom prst="rect">
            <a:avLst/>
          </a:prstGeom>
          <a:ln>
            <a:noFill/>
          </a:ln>
        </p:spPr>
      </p:pic>
      <p:sp>
        <p:nvSpPr>
          <p:cNvPr id="86" name="CustomShape 2"/>
          <p:cNvSpPr/>
          <p:nvPr/>
        </p:nvSpPr>
        <p:spPr>
          <a:xfrm>
            <a:off x="525600" y="1309320"/>
            <a:ext cx="2712960" cy="4561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marL="457200" indent="-456840">
              <a:lnSpc>
                <a:spcPct val="150000"/>
              </a:lnSpc>
              <a:buClr>
                <a:srgbClr val="000000"/>
              </a:buClr>
            </a:pPr>
            <a:endParaRPr lang="en-US" sz="2400" spc="-1" dirty="0">
              <a:solidFill>
                <a:prstClr val="black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475656" y="764704"/>
            <a:ext cx="6624736" cy="32085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800"/>
              </a:lnSpc>
              <a:spcAft>
                <a:spcPts val="900"/>
              </a:spcAft>
              <a:tabLst>
                <a:tab pos="228600" algn="l"/>
              </a:tabLst>
            </a:pP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4. Специфические </a:t>
            </a:r>
            <a:r>
              <a:rPr lang="ru-RU" sz="2800" b="1" dirty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приемы для ОГЭ</a:t>
            </a:r>
            <a:r>
              <a:rPr lang="ru-RU" sz="2800" dirty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:</a:t>
            </a:r>
            <a:endParaRPr lang="ru-RU" sz="2800" dirty="0">
              <a:solidFill>
                <a:srgbClr val="FF0000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lvl="1">
              <a:lnSpc>
                <a:spcPts val="1800"/>
              </a:lnSpc>
              <a:spcAft>
                <a:spcPts val="900"/>
              </a:spcAft>
              <a:buSzPts val="1000"/>
              <a:tabLst>
                <a:tab pos="914400" algn="l"/>
              </a:tabLst>
            </a:pPr>
            <a:endParaRPr lang="ru-RU" b="1" dirty="0" smtClean="0">
              <a:solidFill>
                <a:srgbClr val="0A0A0A"/>
              </a:solidFill>
              <a:ea typeface="Times New Roman"/>
              <a:cs typeface="Times New Roman"/>
            </a:endParaRPr>
          </a:p>
          <a:p>
            <a:pPr lvl="1">
              <a:lnSpc>
                <a:spcPts val="1800"/>
              </a:lnSpc>
              <a:spcAft>
                <a:spcPts val="900"/>
              </a:spcAft>
              <a:buSzPts val="1000"/>
              <a:tabLst>
                <a:tab pos="914400" algn="l"/>
              </a:tabLst>
            </a:pPr>
            <a:r>
              <a:rPr lang="ru-RU" b="1" dirty="0" smtClean="0">
                <a:solidFill>
                  <a:srgbClr val="0A0A0A"/>
                </a:solidFill>
                <a:ea typeface="Times New Roman"/>
                <a:cs typeface="Times New Roman"/>
              </a:rPr>
              <a:t>Работа </a:t>
            </a:r>
            <a:r>
              <a:rPr lang="ru-RU" b="1" dirty="0">
                <a:solidFill>
                  <a:srgbClr val="0A0A0A"/>
                </a:solidFill>
                <a:ea typeface="Times New Roman"/>
                <a:cs typeface="Times New Roman"/>
              </a:rPr>
              <a:t>с фигурами на клетчатой бумаге</a:t>
            </a:r>
            <a:r>
              <a:rPr lang="ru-RU" dirty="0">
                <a:solidFill>
                  <a:srgbClr val="0A0A0A"/>
                </a:solidFill>
                <a:ea typeface="Times New Roman"/>
                <a:cs typeface="Times New Roman"/>
              </a:rPr>
              <a:t>: Использование формул Пика и подсчет клеток для площадей.</a:t>
            </a:r>
            <a:endParaRPr lang="ru-RU" sz="1600" dirty="0">
              <a:solidFill>
                <a:prstClr val="black"/>
              </a:solidFill>
              <a:latin typeface="Calibri"/>
              <a:ea typeface="Calibri"/>
              <a:cs typeface="Times New Roman"/>
            </a:endParaRPr>
          </a:p>
          <a:p>
            <a:pPr lvl="1">
              <a:lnSpc>
                <a:spcPts val="1800"/>
              </a:lnSpc>
              <a:spcAft>
                <a:spcPts val="900"/>
              </a:spcAft>
              <a:buSzPts val="1000"/>
              <a:tabLst>
                <a:tab pos="914400" algn="l"/>
              </a:tabLst>
            </a:pPr>
            <a:r>
              <a:rPr lang="ru-RU" b="1" dirty="0">
                <a:solidFill>
                  <a:srgbClr val="0A0A0A"/>
                </a:solidFill>
                <a:ea typeface="Times New Roman"/>
                <a:cs typeface="Times New Roman"/>
              </a:rPr>
              <a:t>Анализ утверждений</a:t>
            </a:r>
            <a:r>
              <a:rPr lang="ru-RU" dirty="0">
                <a:solidFill>
                  <a:srgbClr val="0A0A0A"/>
                </a:solidFill>
                <a:ea typeface="Times New Roman"/>
                <a:cs typeface="Times New Roman"/>
              </a:rPr>
              <a:t>: Определение истинности или ложности геометрических высказываний (Задания 1-5).</a:t>
            </a:r>
            <a:endParaRPr lang="ru-RU" sz="1600" dirty="0">
              <a:solidFill>
                <a:prstClr val="black"/>
              </a:solidFill>
              <a:latin typeface="Calibri"/>
              <a:ea typeface="Calibri"/>
              <a:cs typeface="Times New Roman"/>
            </a:endParaRPr>
          </a:p>
          <a:p>
            <a:pPr lvl="1">
              <a:lnSpc>
                <a:spcPts val="1800"/>
              </a:lnSpc>
              <a:spcAft>
                <a:spcPts val="900"/>
              </a:spcAft>
              <a:buSzPts val="1000"/>
              <a:tabLst>
                <a:tab pos="914400" algn="l"/>
              </a:tabLst>
            </a:pPr>
            <a:endParaRPr lang="ru-RU" b="1" dirty="0" smtClean="0">
              <a:solidFill>
                <a:srgbClr val="0A0A0A"/>
              </a:solidFill>
              <a:ea typeface="Times New Roman"/>
              <a:cs typeface="Times New Roman"/>
            </a:endParaRPr>
          </a:p>
          <a:p>
            <a:pPr lvl="1">
              <a:lnSpc>
                <a:spcPts val="1800"/>
              </a:lnSpc>
              <a:spcAft>
                <a:spcPts val="900"/>
              </a:spcAft>
              <a:buSzPts val="1000"/>
              <a:tabLst>
                <a:tab pos="914400" algn="l"/>
              </a:tabLst>
            </a:pPr>
            <a:r>
              <a:rPr lang="ru-RU" b="1" dirty="0" smtClean="0">
                <a:solidFill>
                  <a:srgbClr val="0A0A0A"/>
                </a:solidFill>
                <a:ea typeface="Times New Roman"/>
                <a:cs typeface="Times New Roman"/>
              </a:rPr>
              <a:t>Знание </a:t>
            </a:r>
            <a:r>
              <a:rPr lang="ru-RU" b="1" dirty="0">
                <a:solidFill>
                  <a:srgbClr val="0A0A0A"/>
                </a:solidFill>
                <a:ea typeface="Times New Roman"/>
                <a:cs typeface="Times New Roman"/>
              </a:rPr>
              <a:t>базовых формул</a:t>
            </a:r>
            <a:r>
              <a:rPr lang="ru-RU" dirty="0">
                <a:solidFill>
                  <a:srgbClr val="0A0A0A"/>
                </a:solidFill>
                <a:ea typeface="Times New Roman"/>
                <a:cs typeface="Times New Roman"/>
              </a:rPr>
              <a:t>: Площади, периметры, свойства углов, теоремы синусов/косинусов для тригонометрии (часто в первой части). </a:t>
            </a:r>
            <a:endParaRPr lang="ru-RU" sz="1600" dirty="0">
              <a:solidFill>
                <a:prstClr val="black"/>
              </a:solidFill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802917849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" name="Рисунок 3"/>
          <p:cNvPicPr/>
          <p:nvPr/>
        </p:nvPicPr>
        <p:blipFill>
          <a:blip r:embed="rId2"/>
          <a:stretch/>
        </p:blipFill>
        <p:spPr>
          <a:xfrm>
            <a:off x="2160" y="0"/>
            <a:ext cx="8641806" cy="6857640"/>
          </a:xfrm>
          <a:prstGeom prst="rect">
            <a:avLst/>
          </a:prstGeom>
          <a:ln>
            <a:noFill/>
          </a:ln>
        </p:spPr>
      </p:pic>
      <p:sp>
        <p:nvSpPr>
          <p:cNvPr id="86" name="CustomShape 2"/>
          <p:cNvSpPr/>
          <p:nvPr/>
        </p:nvSpPr>
        <p:spPr>
          <a:xfrm>
            <a:off x="525600" y="1309320"/>
            <a:ext cx="2712960" cy="4561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marL="457200" indent="-456840">
              <a:lnSpc>
                <a:spcPct val="150000"/>
              </a:lnSpc>
              <a:buClr>
                <a:srgbClr val="000000"/>
              </a:buClr>
            </a:pPr>
            <a:endParaRPr lang="en-US" sz="2400" spc="-1" dirty="0">
              <a:solidFill>
                <a:prstClr val="black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475656" y="764704"/>
            <a:ext cx="6624736" cy="32085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800"/>
              </a:lnSpc>
              <a:spcAft>
                <a:spcPts val="900"/>
              </a:spcAft>
              <a:tabLst>
                <a:tab pos="228600" algn="l"/>
              </a:tabLst>
            </a:pP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4. Специфические </a:t>
            </a:r>
            <a:r>
              <a:rPr lang="ru-RU" sz="2800" b="1" dirty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приемы для ОГЭ</a:t>
            </a:r>
            <a:r>
              <a:rPr lang="ru-RU" sz="2800" dirty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:</a:t>
            </a:r>
            <a:endParaRPr lang="ru-RU" sz="2800" dirty="0">
              <a:solidFill>
                <a:srgbClr val="FF0000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lvl="1">
              <a:lnSpc>
                <a:spcPts val="1800"/>
              </a:lnSpc>
              <a:spcAft>
                <a:spcPts val="900"/>
              </a:spcAft>
              <a:buSzPts val="1000"/>
              <a:tabLst>
                <a:tab pos="914400" algn="l"/>
              </a:tabLst>
            </a:pPr>
            <a:endParaRPr lang="ru-RU" b="1" dirty="0" smtClean="0">
              <a:solidFill>
                <a:srgbClr val="0A0A0A"/>
              </a:solidFill>
              <a:ea typeface="Times New Roman"/>
              <a:cs typeface="Times New Roman"/>
            </a:endParaRPr>
          </a:p>
          <a:p>
            <a:pPr lvl="1">
              <a:lnSpc>
                <a:spcPts val="1800"/>
              </a:lnSpc>
              <a:spcAft>
                <a:spcPts val="900"/>
              </a:spcAft>
              <a:buSzPts val="1000"/>
              <a:tabLst>
                <a:tab pos="914400" algn="l"/>
              </a:tabLst>
            </a:pPr>
            <a:r>
              <a:rPr lang="ru-RU" b="1" dirty="0" smtClean="0">
                <a:solidFill>
                  <a:srgbClr val="0A0A0A"/>
                </a:solidFill>
                <a:ea typeface="Times New Roman"/>
                <a:cs typeface="Times New Roman"/>
              </a:rPr>
              <a:t>Работа </a:t>
            </a:r>
            <a:r>
              <a:rPr lang="ru-RU" b="1" dirty="0">
                <a:solidFill>
                  <a:srgbClr val="0A0A0A"/>
                </a:solidFill>
                <a:ea typeface="Times New Roman"/>
                <a:cs typeface="Times New Roman"/>
              </a:rPr>
              <a:t>с фигурами на клетчатой бумаге</a:t>
            </a:r>
            <a:r>
              <a:rPr lang="ru-RU" dirty="0">
                <a:solidFill>
                  <a:srgbClr val="0A0A0A"/>
                </a:solidFill>
                <a:ea typeface="Times New Roman"/>
                <a:cs typeface="Times New Roman"/>
              </a:rPr>
              <a:t>: Использование формул Пика и подсчет клеток для площадей.</a:t>
            </a:r>
            <a:endParaRPr lang="ru-RU" sz="1600" dirty="0">
              <a:solidFill>
                <a:prstClr val="black"/>
              </a:solidFill>
              <a:latin typeface="Calibri"/>
              <a:ea typeface="Calibri"/>
              <a:cs typeface="Times New Roman"/>
            </a:endParaRPr>
          </a:p>
          <a:p>
            <a:pPr lvl="1">
              <a:lnSpc>
                <a:spcPts val="1800"/>
              </a:lnSpc>
              <a:spcAft>
                <a:spcPts val="900"/>
              </a:spcAft>
              <a:buSzPts val="1000"/>
              <a:tabLst>
                <a:tab pos="914400" algn="l"/>
              </a:tabLst>
            </a:pPr>
            <a:r>
              <a:rPr lang="ru-RU" b="1" dirty="0">
                <a:solidFill>
                  <a:srgbClr val="0A0A0A"/>
                </a:solidFill>
                <a:ea typeface="Times New Roman"/>
                <a:cs typeface="Times New Roman"/>
              </a:rPr>
              <a:t>Анализ утверждений</a:t>
            </a:r>
            <a:r>
              <a:rPr lang="ru-RU" dirty="0">
                <a:solidFill>
                  <a:srgbClr val="0A0A0A"/>
                </a:solidFill>
                <a:ea typeface="Times New Roman"/>
                <a:cs typeface="Times New Roman"/>
              </a:rPr>
              <a:t>: Определение истинности или ложности геометрических высказываний (Задания 1-5).</a:t>
            </a:r>
            <a:endParaRPr lang="ru-RU" sz="1600" dirty="0">
              <a:solidFill>
                <a:prstClr val="black"/>
              </a:solidFill>
              <a:latin typeface="Calibri"/>
              <a:ea typeface="Calibri"/>
              <a:cs typeface="Times New Roman"/>
            </a:endParaRPr>
          </a:p>
          <a:p>
            <a:pPr lvl="1">
              <a:lnSpc>
                <a:spcPts val="1800"/>
              </a:lnSpc>
              <a:spcAft>
                <a:spcPts val="900"/>
              </a:spcAft>
              <a:buSzPts val="1000"/>
              <a:tabLst>
                <a:tab pos="914400" algn="l"/>
              </a:tabLst>
            </a:pPr>
            <a:endParaRPr lang="ru-RU" b="1" dirty="0" smtClean="0">
              <a:solidFill>
                <a:srgbClr val="0A0A0A"/>
              </a:solidFill>
              <a:ea typeface="Times New Roman"/>
              <a:cs typeface="Times New Roman"/>
            </a:endParaRPr>
          </a:p>
          <a:p>
            <a:pPr lvl="1">
              <a:lnSpc>
                <a:spcPts val="1800"/>
              </a:lnSpc>
              <a:spcAft>
                <a:spcPts val="900"/>
              </a:spcAft>
              <a:buSzPts val="1000"/>
              <a:tabLst>
                <a:tab pos="914400" algn="l"/>
              </a:tabLst>
            </a:pPr>
            <a:r>
              <a:rPr lang="ru-RU" b="1" dirty="0" smtClean="0">
                <a:solidFill>
                  <a:srgbClr val="0A0A0A"/>
                </a:solidFill>
                <a:ea typeface="Times New Roman"/>
                <a:cs typeface="Times New Roman"/>
              </a:rPr>
              <a:t>Знание </a:t>
            </a:r>
            <a:r>
              <a:rPr lang="ru-RU" b="1" dirty="0">
                <a:solidFill>
                  <a:srgbClr val="0A0A0A"/>
                </a:solidFill>
                <a:ea typeface="Times New Roman"/>
                <a:cs typeface="Times New Roman"/>
              </a:rPr>
              <a:t>базовых формул</a:t>
            </a:r>
            <a:r>
              <a:rPr lang="ru-RU" dirty="0">
                <a:solidFill>
                  <a:srgbClr val="0A0A0A"/>
                </a:solidFill>
                <a:ea typeface="Times New Roman"/>
                <a:cs typeface="Times New Roman"/>
              </a:rPr>
              <a:t>: Площади, периметры, свойства углов, теоремы синусов/косинусов для тригонометрии (часто в первой части). </a:t>
            </a:r>
            <a:endParaRPr lang="ru-RU" sz="1600" dirty="0">
              <a:solidFill>
                <a:prstClr val="black"/>
              </a:solidFill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802917849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" name="Рисунок 3"/>
          <p:cNvPicPr/>
          <p:nvPr/>
        </p:nvPicPr>
        <p:blipFill>
          <a:blip r:embed="rId2"/>
          <a:stretch/>
        </p:blipFill>
        <p:spPr>
          <a:xfrm>
            <a:off x="2160" y="0"/>
            <a:ext cx="8641806" cy="6857640"/>
          </a:xfrm>
          <a:prstGeom prst="rect">
            <a:avLst/>
          </a:prstGeom>
          <a:ln>
            <a:noFill/>
          </a:ln>
        </p:spPr>
      </p:pic>
      <p:sp>
        <p:nvSpPr>
          <p:cNvPr id="86" name="CustomShape 2"/>
          <p:cNvSpPr/>
          <p:nvPr/>
        </p:nvSpPr>
        <p:spPr>
          <a:xfrm>
            <a:off x="525600" y="1309320"/>
            <a:ext cx="2712960" cy="4561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marL="457200" indent="-456840">
              <a:lnSpc>
                <a:spcPct val="150000"/>
              </a:lnSpc>
              <a:buClr>
                <a:srgbClr val="000000"/>
              </a:buClr>
            </a:pPr>
            <a:endParaRPr lang="en-US" sz="2400" spc="-1" dirty="0">
              <a:solidFill>
                <a:prstClr val="black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475656" y="764704"/>
            <a:ext cx="6624736" cy="32085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800"/>
              </a:lnSpc>
              <a:spcAft>
                <a:spcPts val="900"/>
              </a:spcAft>
              <a:tabLst>
                <a:tab pos="228600" algn="l"/>
              </a:tabLst>
            </a:pP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4. Специфические </a:t>
            </a:r>
            <a:r>
              <a:rPr lang="ru-RU" sz="2800" b="1" dirty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приемы для ОГЭ</a:t>
            </a:r>
            <a:r>
              <a:rPr lang="ru-RU" sz="2800" dirty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:</a:t>
            </a:r>
            <a:endParaRPr lang="ru-RU" sz="2800" dirty="0">
              <a:solidFill>
                <a:srgbClr val="FF0000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lvl="1">
              <a:lnSpc>
                <a:spcPts val="1800"/>
              </a:lnSpc>
              <a:spcAft>
                <a:spcPts val="900"/>
              </a:spcAft>
              <a:buSzPts val="1000"/>
              <a:tabLst>
                <a:tab pos="914400" algn="l"/>
              </a:tabLst>
            </a:pPr>
            <a:endParaRPr lang="ru-RU" b="1" dirty="0" smtClean="0">
              <a:solidFill>
                <a:srgbClr val="0A0A0A"/>
              </a:solidFill>
              <a:ea typeface="Times New Roman"/>
              <a:cs typeface="Times New Roman"/>
            </a:endParaRPr>
          </a:p>
          <a:p>
            <a:pPr lvl="1">
              <a:lnSpc>
                <a:spcPts val="1800"/>
              </a:lnSpc>
              <a:spcAft>
                <a:spcPts val="900"/>
              </a:spcAft>
              <a:buSzPts val="1000"/>
              <a:tabLst>
                <a:tab pos="914400" algn="l"/>
              </a:tabLst>
            </a:pPr>
            <a:r>
              <a:rPr lang="ru-RU" b="1" dirty="0" smtClean="0">
                <a:solidFill>
                  <a:srgbClr val="0A0A0A"/>
                </a:solidFill>
                <a:ea typeface="Times New Roman"/>
                <a:cs typeface="Times New Roman"/>
              </a:rPr>
              <a:t>Работа </a:t>
            </a:r>
            <a:r>
              <a:rPr lang="ru-RU" b="1" dirty="0">
                <a:solidFill>
                  <a:srgbClr val="0A0A0A"/>
                </a:solidFill>
                <a:ea typeface="Times New Roman"/>
                <a:cs typeface="Times New Roman"/>
              </a:rPr>
              <a:t>с фигурами на клетчатой бумаге</a:t>
            </a:r>
            <a:r>
              <a:rPr lang="ru-RU" dirty="0">
                <a:solidFill>
                  <a:srgbClr val="0A0A0A"/>
                </a:solidFill>
                <a:ea typeface="Times New Roman"/>
                <a:cs typeface="Times New Roman"/>
              </a:rPr>
              <a:t>: Использование формул Пика и подсчет клеток для площадей.</a:t>
            </a:r>
            <a:endParaRPr lang="ru-RU" sz="1600" dirty="0">
              <a:solidFill>
                <a:prstClr val="black"/>
              </a:solidFill>
              <a:latin typeface="Calibri"/>
              <a:ea typeface="Calibri"/>
              <a:cs typeface="Times New Roman"/>
            </a:endParaRPr>
          </a:p>
          <a:p>
            <a:pPr lvl="1">
              <a:lnSpc>
                <a:spcPts val="1800"/>
              </a:lnSpc>
              <a:spcAft>
                <a:spcPts val="900"/>
              </a:spcAft>
              <a:buSzPts val="1000"/>
              <a:tabLst>
                <a:tab pos="914400" algn="l"/>
              </a:tabLst>
            </a:pPr>
            <a:r>
              <a:rPr lang="ru-RU" b="1" dirty="0">
                <a:solidFill>
                  <a:srgbClr val="0A0A0A"/>
                </a:solidFill>
                <a:ea typeface="Times New Roman"/>
                <a:cs typeface="Times New Roman"/>
              </a:rPr>
              <a:t>Анализ утверждений</a:t>
            </a:r>
            <a:r>
              <a:rPr lang="ru-RU" dirty="0">
                <a:solidFill>
                  <a:srgbClr val="0A0A0A"/>
                </a:solidFill>
                <a:ea typeface="Times New Roman"/>
                <a:cs typeface="Times New Roman"/>
              </a:rPr>
              <a:t>: Определение истинности или ложности геометрических высказываний (Задания 1-5).</a:t>
            </a:r>
            <a:endParaRPr lang="ru-RU" sz="1600" dirty="0">
              <a:solidFill>
                <a:prstClr val="black"/>
              </a:solidFill>
              <a:latin typeface="Calibri"/>
              <a:ea typeface="Calibri"/>
              <a:cs typeface="Times New Roman"/>
            </a:endParaRPr>
          </a:p>
          <a:p>
            <a:pPr lvl="1">
              <a:lnSpc>
                <a:spcPts val="1800"/>
              </a:lnSpc>
              <a:spcAft>
                <a:spcPts val="900"/>
              </a:spcAft>
              <a:buSzPts val="1000"/>
              <a:tabLst>
                <a:tab pos="914400" algn="l"/>
              </a:tabLst>
            </a:pPr>
            <a:endParaRPr lang="ru-RU" b="1" dirty="0" smtClean="0">
              <a:solidFill>
                <a:srgbClr val="0A0A0A"/>
              </a:solidFill>
              <a:ea typeface="Times New Roman"/>
              <a:cs typeface="Times New Roman"/>
            </a:endParaRPr>
          </a:p>
          <a:p>
            <a:pPr lvl="1">
              <a:lnSpc>
                <a:spcPts val="1800"/>
              </a:lnSpc>
              <a:spcAft>
                <a:spcPts val="900"/>
              </a:spcAft>
              <a:buSzPts val="1000"/>
              <a:tabLst>
                <a:tab pos="914400" algn="l"/>
              </a:tabLst>
            </a:pPr>
            <a:r>
              <a:rPr lang="ru-RU" b="1" dirty="0" smtClean="0">
                <a:solidFill>
                  <a:srgbClr val="0A0A0A"/>
                </a:solidFill>
                <a:ea typeface="Times New Roman"/>
                <a:cs typeface="Times New Roman"/>
              </a:rPr>
              <a:t>Знание </a:t>
            </a:r>
            <a:r>
              <a:rPr lang="ru-RU" b="1" dirty="0">
                <a:solidFill>
                  <a:srgbClr val="0A0A0A"/>
                </a:solidFill>
                <a:ea typeface="Times New Roman"/>
                <a:cs typeface="Times New Roman"/>
              </a:rPr>
              <a:t>базовых формул</a:t>
            </a:r>
            <a:r>
              <a:rPr lang="ru-RU" dirty="0">
                <a:solidFill>
                  <a:srgbClr val="0A0A0A"/>
                </a:solidFill>
                <a:ea typeface="Times New Roman"/>
                <a:cs typeface="Times New Roman"/>
              </a:rPr>
              <a:t>: Площади, периметры, свойства углов, теоремы синусов/косинусов для тригонометрии (часто в первой части). </a:t>
            </a:r>
            <a:endParaRPr lang="ru-RU" sz="1600" dirty="0">
              <a:solidFill>
                <a:prstClr val="black"/>
              </a:solidFill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802917849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6035720"/>
          </a:xfrm>
        </p:spPr>
        <p:txBody>
          <a:bodyPr/>
          <a:lstStyle/>
          <a:p>
            <a:pPr marL="342900" indent="-342900">
              <a:buAutoNum type="arabicPeriod"/>
            </a:pPr>
            <a:r>
              <a:rPr lang="ru-RU" b="1" dirty="0" smtClean="0">
                <a:effectLst/>
                <a:latin typeface="Times New Roman"/>
                <a:ea typeface="Times New Roman"/>
                <a:cs typeface="Times New Roman"/>
              </a:rPr>
              <a:t>Найдите острые углы прямоугольного треугольника, если его гипотенуза равна 12, а площадь равна 18.</a:t>
            </a:r>
            <a:r>
              <a:rPr lang="ru-RU" sz="1600" dirty="0" smtClean="0"/>
              <a:t> </a:t>
            </a:r>
          </a:p>
          <a:p>
            <a:pPr marL="342900" indent="-342900">
              <a:buAutoNum type="arabicPeriod"/>
            </a:pPr>
            <a:endParaRPr lang="ru-RU" sz="1600" dirty="0"/>
          </a:p>
          <a:p>
            <a:endParaRPr lang="ru-RU" sz="1600" b="1" dirty="0" smtClean="0"/>
          </a:p>
          <a:p>
            <a:endParaRPr lang="ru-RU" sz="1600" b="1" dirty="0"/>
          </a:p>
          <a:p>
            <a:r>
              <a:rPr lang="ru-RU" sz="1600" b="1" dirty="0" smtClean="0"/>
              <a:t>Решение</a:t>
            </a:r>
            <a:r>
              <a:rPr lang="ru-RU" sz="1600" dirty="0" smtClean="0"/>
              <a:t>: Из вершины </a:t>
            </a:r>
            <a:r>
              <a:rPr lang="ru-RU" sz="1600" i="1" dirty="0" smtClean="0"/>
              <a:t>C</a:t>
            </a:r>
            <a:r>
              <a:rPr lang="ru-RU" sz="1600" dirty="0" smtClean="0"/>
              <a:t> прямого угла прямоугольного треугольника </a:t>
            </a:r>
            <a:r>
              <a:rPr lang="ru-RU" sz="1600" i="1" dirty="0" smtClean="0"/>
              <a:t>ABC</a:t>
            </a:r>
            <a:r>
              <a:rPr lang="ru-RU" sz="1600" dirty="0" smtClean="0"/>
              <a:t> проведем медиану </a:t>
            </a:r>
            <a:r>
              <a:rPr lang="ru-RU" sz="1600" i="1" dirty="0" smtClean="0"/>
              <a:t>CM</a:t>
            </a:r>
            <a:r>
              <a:rPr lang="ru-RU" sz="1600" dirty="0" smtClean="0"/>
              <a:t> и высоту </a:t>
            </a:r>
            <a:r>
              <a:rPr lang="ru-RU" sz="1600" i="1" dirty="0" smtClean="0"/>
              <a:t>CH</a:t>
            </a:r>
            <a:r>
              <a:rPr lang="ru-RU" sz="1600" dirty="0" smtClean="0"/>
              <a:t>. Тогда:</a:t>
            </a:r>
          </a:p>
          <a:p>
            <a:endParaRPr lang="ru-RU" sz="1600" dirty="0" smtClean="0"/>
          </a:p>
          <a:p>
            <a:endParaRPr lang="ru-RU" sz="1600" dirty="0" smtClean="0"/>
          </a:p>
          <a:p>
            <a:endParaRPr lang="ru-RU" sz="1600" dirty="0"/>
          </a:p>
          <a:p>
            <a:endParaRPr lang="ru-RU" sz="1600" dirty="0" smtClean="0"/>
          </a:p>
          <a:p>
            <a:endParaRPr lang="ru-RU" sz="1600" dirty="0"/>
          </a:p>
          <a:p>
            <a:endParaRPr lang="ru-RU" sz="1600" dirty="0" smtClean="0"/>
          </a:p>
          <a:p>
            <a:endParaRPr lang="ru-RU" sz="1600" dirty="0"/>
          </a:p>
          <a:p>
            <a:r>
              <a:rPr lang="ru-RU" sz="1600" dirty="0" smtClean="0"/>
              <a:t>поскольку медиана, проведенная к гипотенузе прямоугольного треугольника, равна ее половине.</a:t>
            </a:r>
          </a:p>
          <a:p>
            <a:r>
              <a:rPr lang="ru-RU" sz="1600" dirty="0" smtClean="0"/>
              <a:t>В прямоугольном треугольнике </a:t>
            </a:r>
            <a:r>
              <a:rPr lang="ru-RU" sz="1600" i="1" dirty="0" smtClean="0"/>
              <a:t>CHM</a:t>
            </a:r>
            <a:r>
              <a:rPr lang="ru-RU" sz="1600" dirty="0" smtClean="0"/>
              <a:t>  катет </a:t>
            </a:r>
            <a:r>
              <a:rPr lang="ru-RU" sz="1600" i="1" dirty="0" smtClean="0"/>
              <a:t>CH</a:t>
            </a:r>
            <a:r>
              <a:rPr lang="ru-RU" sz="1600" dirty="0" smtClean="0"/>
              <a:t> равен половине гипотенузы </a:t>
            </a:r>
            <a:r>
              <a:rPr lang="ru-RU" sz="1600" i="1" dirty="0" smtClean="0"/>
              <a:t>CM</a:t>
            </a:r>
            <a:r>
              <a:rPr lang="ru-RU" sz="1600" dirty="0" smtClean="0"/>
              <a:t>, поэтому                 Треугольник </a:t>
            </a:r>
            <a:r>
              <a:rPr lang="ru-RU" sz="1600" i="1" dirty="0" smtClean="0"/>
              <a:t>CMA</a:t>
            </a:r>
            <a:r>
              <a:rPr lang="ru-RU" sz="1600" dirty="0" smtClean="0"/>
              <a:t> равнобедренный с углом 30°, следовательно, угол при основании                 Сумма острых углов прямоугольного треугольника </a:t>
            </a:r>
            <a:r>
              <a:rPr lang="ru-RU" sz="1600" i="1" dirty="0" smtClean="0"/>
              <a:t>ABC</a:t>
            </a:r>
            <a:r>
              <a:rPr lang="ru-RU" sz="1600" dirty="0" smtClean="0"/>
              <a:t> равна 90°, поэтому </a:t>
            </a:r>
          </a:p>
          <a:p>
            <a:r>
              <a:rPr lang="ru-RU" sz="1600" dirty="0" smtClean="0"/>
              <a:t> </a:t>
            </a:r>
          </a:p>
          <a:p>
            <a:r>
              <a:rPr lang="ru-RU" sz="1600" dirty="0" smtClean="0">
                <a:effectLst/>
              </a:rPr>
              <a:t>Ответ</a:t>
            </a:r>
            <a:r>
              <a:rPr lang="ru-RU" sz="1600" dirty="0" smtClean="0"/>
              <a:t>: 15°, 75°.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endParaRPr lang="ru-RU" sz="1600" dirty="0" smtClean="0">
              <a:effectLst/>
              <a:latin typeface="Calibri"/>
              <a:ea typeface="Calibri"/>
              <a:cs typeface="Times New Roman"/>
            </a:endParaRPr>
          </a:p>
          <a:p>
            <a:endParaRPr lang="ru-RU" dirty="0"/>
          </a:p>
        </p:txBody>
      </p:sp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2709486"/>
            <a:ext cx="1080120" cy="3600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2978" y="2064716"/>
            <a:ext cx="1514475" cy="3977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348880"/>
            <a:ext cx="2592288" cy="13681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4509120"/>
            <a:ext cx="838200" cy="1958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5" name="Picture 1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4797152"/>
            <a:ext cx="771525" cy="1958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6" name="Picture 1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02235" y="4992986"/>
            <a:ext cx="781050" cy="2160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89761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marR="0" algn="l">
              <a:spcBef>
                <a:spcPts val="0"/>
              </a:spcBef>
              <a:spcAft>
                <a:spcPts val="0"/>
              </a:spcAft>
            </a:pPr>
            <a:r>
              <a:rPr lang="ru-RU" dirty="0" smtClean="0">
                <a:effectLst/>
              </a:rPr>
              <a:t/>
            </a:r>
            <a:br>
              <a:rPr lang="ru-RU" dirty="0" smtClean="0">
                <a:effectLst/>
              </a:rPr>
            </a:br>
            <a:r>
              <a:rPr lang="ru-RU" b="1" dirty="0" smtClean="0">
                <a:effectLst/>
                <a:latin typeface="Times New Roman" pitchFamily="18" charset="0"/>
                <a:cs typeface="Times New Roman" pitchFamily="18" charset="0"/>
              </a:rPr>
              <a:t>2. Окружности радиусов 14 и 35 касаются внешним образом. Точки </a:t>
            </a:r>
            <a:r>
              <a:rPr lang="ru-RU" b="1" i="1" dirty="0" smtClean="0">
                <a:effectLst/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b="1" dirty="0" smtClean="0">
                <a:effectLst/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ru-RU" b="1" i="1" dirty="0" smtClean="0">
                <a:effectLst/>
                <a:latin typeface="Times New Roman" pitchFamily="18" charset="0"/>
                <a:cs typeface="Times New Roman" pitchFamily="18" charset="0"/>
              </a:rPr>
              <a:t>B</a:t>
            </a:r>
            <a:r>
              <a:rPr lang="ru-RU" b="1" dirty="0" smtClean="0">
                <a:effectLst/>
                <a:latin typeface="Times New Roman" pitchFamily="18" charset="0"/>
                <a:cs typeface="Times New Roman" pitchFamily="18" charset="0"/>
              </a:rPr>
              <a:t> лежат на первой окружности, точки </a:t>
            </a:r>
            <a:r>
              <a:rPr lang="ru-RU" b="1" i="1" dirty="0" smtClean="0">
                <a:effectLst/>
                <a:latin typeface="Times New Roman" pitchFamily="18" charset="0"/>
                <a:cs typeface="Times New Roman" pitchFamily="18" charset="0"/>
              </a:rPr>
              <a:t>C</a:t>
            </a:r>
            <a:r>
              <a:rPr lang="ru-RU" b="1" dirty="0" smtClean="0">
                <a:effectLst/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ru-RU" b="1" i="1" dirty="0" smtClean="0">
                <a:effectLst/>
                <a:latin typeface="Times New Roman" pitchFamily="18" charset="0"/>
                <a:cs typeface="Times New Roman" pitchFamily="18" charset="0"/>
              </a:rPr>
              <a:t>D</a:t>
            </a:r>
            <a:r>
              <a:rPr lang="ru-RU" b="1" dirty="0" smtClean="0">
                <a:effectLst/>
                <a:latin typeface="Times New Roman" pitchFamily="18" charset="0"/>
                <a:cs typeface="Times New Roman" pitchFamily="18" charset="0"/>
              </a:rPr>
              <a:t>  — на второй. При этом </a:t>
            </a:r>
            <a:r>
              <a:rPr lang="ru-RU" b="1" i="1" dirty="0" smtClean="0">
                <a:effectLst/>
                <a:latin typeface="Times New Roman" pitchFamily="18" charset="0"/>
                <a:cs typeface="Times New Roman" pitchFamily="18" charset="0"/>
              </a:rPr>
              <a:t>AC</a:t>
            </a:r>
            <a:r>
              <a:rPr lang="ru-RU" b="1" dirty="0" smtClean="0">
                <a:effectLst/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ru-RU" b="1" i="1" dirty="0" smtClean="0">
                <a:effectLst/>
                <a:latin typeface="Times New Roman" pitchFamily="18" charset="0"/>
                <a:cs typeface="Times New Roman" pitchFamily="18" charset="0"/>
              </a:rPr>
              <a:t>BD</a:t>
            </a:r>
            <a:r>
              <a:rPr lang="ru-RU" b="1" dirty="0" smtClean="0">
                <a:effectLst/>
                <a:latin typeface="Times New Roman" pitchFamily="18" charset="0"/>
                <a:cs typeface="Times New Roman" pitchFamily="18" charset="0"/>
              </a:rPr>
              <a:t>  — общие касательные окружностей. Найдите расстояние между прямыми </a:t>
            </a:r>
            <a:r>
              <a:rPr lang="ru-RU" b="1" i="1" dirty="0" smtClean="0">
                <a:effectLst/>
                <a:latin typeface="Times New Roman" pitchFamily="18" charset="0"/>
                <a:cs typeface="Times New Roman" pitchFamily="18" charset="0"/>
              </a:rPr>
              <a:t>AB</a:t>
            </a:r>
            <a:r>
              <a:rPr lang="ru-RU" b="1" dirty="0" smtClean="0">
                <a:effectLst/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ru-RU" b="1" i="1" dirty="0" smtClean="0">
                <a:effectLst/>
                <a:latin typeface="Times New Roman" pitchFamily="18" charset="0"/>
                <a:cs typeface="Times New Roman" pitchFamily="18" charset="0"/>
              </a:rPr>
              <a:t>CD</a:t>
            </a:r>
            <a:r>
              <a:rPr lang="ru-RU" b="1" dirty="0" smtClean="0">
                <a:effectLst/>
                <a:latin typeface="Times New Roman" pitchFamily="18" charset="0"/>
                <a:cs typeface="Times New Roman" pitchFamily="18" charset="0"/>
              </a:rPr>
              <a:t>.</a:t>
            </a:r>
            <a:br>
              <a:rPr lang="ru-RU" b="1" dirty="0" smtClean="0">
                <a:effectLst/>
                <a:latin typeface="Times New Roman" pitchFamily="18" charset="0"/>
                <a:cs typeface="Times New Roman" pitchFamily="18" charset="0"/>
              </a:rPr>
            </a:b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r>
              <a:rPr lang="ru-RU" dirty="0" smtClean="0"/>
              <a:t>Решение:  Линия центров касающихся окружностей проходит через их точку касания, поэтому расстояние между центрами окружностей равно сумме их радиусов, т. е. 49. Опустим перпендикуляр </a:t>
            </a:r>
            <a:r>
              <a:rPr lang="ru-RU" i="1" dirty="0" smtClean="0"/>
              <a:t>OP</a:t>
            </a:r>
            <a:r>
              <a:rPr lang="ru-RU" dirty="0" smtClean="0"/>
              <a:t> из центра меньшей окружности на радиус       второй окружности. Тогда</a:t>
            </a:r>
          </a:p>
          <a:p>
            <a:endParaRPr lang="ru-RU" dirty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Из прямоугольного треугольника                находим, что</a:t>
            </a: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1196752"/>
            <a:ext cx="3384376" cy="19393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78332" y="3912290"/>
            <a:ext cx="266700" cy="1958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1934" y="4375199"/>
            <a:ext cx="2830066" cy="2678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AutoShape 6" descr="OPO_1"/>
          <p:cNvSpPr>
            <a:spLocks noChangeAspect="1" noChangeArrowheads="1"/>
          </p:cNvSpPr>
          <p:nvPr/>
        </p:nvSpPr>
        <p:spPr bwMode="auto">
          <a:xfrm>
            <a:off x="3735388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8242" y="5013176"/>
            <a:ext cx="352425" cy="1984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78332" y="5301208"/>
            <a:ext cx="2053708" cy="4320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6656448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/>
          </p:nvPr>
        </p:nvSpPr>
        <p:spPr>
          <a:xfrm>
            <a:off x="457200" y="1052736"/>
            <a:ext cx="8229240" cy="5400600"/>
          </a:xfrm>
        </p:spPr>
        <p:txBody>
          <a:bodyPr>
            <a:normAutofit lnSpcReduction="10000"/>
          </a:bodyPr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r>
              <a:rPr lang="ru-RU" dirty="0" smtClean="0"/>
              <a:t>Опустим перпендикуляр </a:t>
            </a:r>
            <a:r>
              <a:rPr lang="ru-RU" i="1" dirty="0" smtClean="0"/>
              <a:t>BQ</a:t>
            </a:r>
            <a:r>
              <a:rPr lang="ru-RU" dirty="0" smtClean="0"/>
              <a:t> из точки </a:t>
            </a:r>
            <a:r>
              <a:rPr lang="ru-RU" i="1" dirty="0" smtClean="0"/>
              <a:t>B</a:t>
            </a:r>
            <a:r>
              <a:rPr lang="ru-RU" dirty="0" smtClean="0"/>
              <a:t> на прямую </a:t>
            </a:r>
            <a:r>
              <a:rPr lang="ru-RU" i="1" dirty="0" smtClean="0"/>
              <a:t>CD</a:t>
            </a:r>
            <a:r>
              <a:rPr lang="ru-RU" dirty="0" smtClean="0"/>
              <a:t>. </a:t>
            </a:r>
          </a:p>
          <a:p>
            <a:r>
              <a:rPr lang="ru-RU" dirty="0" smtClean="0"/>
              <a:t>Пусть </a:t>
            </a:r>
            <a:r>
              <a:rPr lang="ru-RU" i="1" dirty="0" smtClean="0"/>
              <a:t>K</a:t>
            </a:r>
            <a:r>
              <a:rPr lang="ru-RU" dirty="0" smtClean="0"/>
              <a:t>  — точка пересечения касательных </a:t>
            </a:r>
            <a:r>
              <a:rPr lang="ru-RU" i="1" dirty="0" smtClean="0"/>
              <a:t>AC</a:t>
            </a:r>
            <a:r>
              <a:rPr lang="ru-RU" dirty="0" smtClean="0"/>
              <a:t> и </a:t>
            </a:r>
            <a:r>
              <a:rPr lang="ru-RU" i="1" dirty="0" smtClean="0"/>
              <a:t>BD</a:t>
            </a:r>
            <a:r>
              <a:rPr lang="ru-RU" dirty="0" smtClean="0"/>
              <a:t>.</a:t>
            </a:r>
          </a:p>
          <a:p>
            <a:r>
              <a:rPr lang="ru-RU" dirty="0" smtClean="0"/>
              <a:t>Заметим, что </a:t>
            </a:r>
            <a:r>
              <a:rPr lang="ru-RU" i="1" dirty="0" smtClean="0"/>
              <a:t>∠DBQ = ∠OKB</a:t>
            </a:r>
            <a:r>
              <a:rPr lang="ru-RU" dirty="0" smtClean="0"/>
              <a:t>, </a:t>
            </a:r>
            <a:r>
              <a:rPr lang="ru-RU" i="1" dirty="0" smtClean="0"/>
              <a:t>∠POO</a:t>
            </a:r>
            <a:r>
              <a:rPr lang="ru-RU" baseline="-25000" dirty="0" smtClean="0"/>
              <a:t>1</a:t>
            </a:r>
            <a:r>
              <a:rPr lang="ru-RU" i="1" dirty="0" smtClean="0"/>
              <a:t> = ∠OKA</a:t>
            </a:r>
            <a:r>
              <a:rPr lang="ru-RU" dirty="0" smtClean="0"/>
              <a:t>, при этом </a:t>
            </a:r>
            <a:r>
              <a:rPr lang="ru-RU" i="1" dirty="0" smtClean="0"/>
              <a:t>∠OKB = ∠OKA</a:t>
            </a:r>
            <a:r>
              <a:rPr lang="ru-RU" dirty="0" smtClean="0"/>
              <a:t> по свойству касательных, проведенных из одной точки, тогда </a:t>
            </a:r>
            <a:r>
              <a:rPr lang="ru-RU" i="1" dirty="0" smtClean="0"/>
              <a:t>∠DBQ = ∠POO</a:t>
            </a:r>
            <a:r>
              <a:rPr lang="ru-RU" baseline="-25000" dirty="0" smtClean="0"/>
              <a:t>1</a:t>
            </a:r>
            <a:r>
              <a:rPr lang="ru-RU" dirty="0" smtClean="0"/>
              <a:t>. Следовательно, прямоугольный треугольник </a:t>
            </a:r>
            <a:r>
              <a:rPr lang="ru-RU" i="1" dirty="0" smtClean="0"/>
              <a:t>BQD</a:t>
            </a:r>
            <a:r>
              <a:rPr lang="ru-RU" dirty="0" smtClean="0"/>
              <a:t> подобен прямоугольному треугольнику          по двум углам, поэтому                                          </a:t>
            </a:r>
          </a:p>
          <a:p>
            <a:endParaRPr lang="ru-RU" dirty="0"/>
          </a:p>
          <a:p>
            <a:endParaRPr lang="ru-RU" dirty="0" smtClean="0"/>
          </a:p>
          <a:p>
            <a:r>
              <a:rPr lang="ru-RU" dirty="0" smtClean="0"/>
              <a:t>Следовательно.</a:t>
            </a:r>
          </a:p>
          <a:p>
            <a:endParaRPr lang="ru-RU" dirty="0" smtClean="0">
              <a:effectLst/>
            </a:endParaRPr>
          </a:p>
          <a:p>
            <a:endParaRPr lang="ru-RU" dirty="0"/>
          </a:p>
          <a:p>
            <a:endParaRPr lang="ru-RU" dirty="0" smtClean="0">
              <a:effectLst/>
            </a:endParaRPr>
          </a:p>
          <a:p>
            <a:endParaRPr lang="ru-RU" dirty="0"/>
          </a:p>
          <a:p>
            <a:endParaRPr lang="ru-RU" dirty="0" smtClean="0">
              <a:effectLst/>
            </a:endParaRPr>
          </a:p>
          <a:p>
            <a:r>
              <a:rPr lang="ru-RU" dirty="0" smtClean="0">
                <a:effectLst/>
              </a:rPr>
              <a:t>Ответ:</a:t>
            </a:r>
            <a:r>
              <a:rPr lang="ru-RU" dirty="0" smtClean="0"/>
              <a:t> 40.</a:t>
            </a:r>
          </a:p>
          <a:p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3697781"/>
            <a:ext cx="576064" cy="2024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2778" y="3697781"/>
            <a:ext cx="805433" cy="4607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7" y="4653136"/>
            <a:ext cx="2592288" cy="6480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404664"/>
            <a:ext cx="3382963" cy="1938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0386957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3. В треугольнике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ABC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на его медиане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BM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отмечена точка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K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так, что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BK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: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KM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= 7 : 3 . Прямая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AK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пересекает сторону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BC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в точке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. Найдите отношение площади треугольника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BKP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к площади четырехугольника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KPC</a:t>
            </a:r>
            <a:r>
              <a:rPr lang="ru-RU" i="1" dirty="0" smtClean="0"/>
              <a:t>M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/>
          </p:nvPr>
        </p:nvSpPr>
        <p:spPr/>
        <p:txBody>
          <a:bodyPr/>
          <a:lstStyle/>
          <a:p>
            <a:r>
              <a:rPr lang="ru-RU" b="1" dirty="0" smtClean="0"/>
              <a:t>Решение. </a:t>
            </a:r>
            <a:endParaRPr lang="ru-RU" dirty="0" smtClean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r>
              <a:rPr lang="ru-RU" dirty="0" smtClean="0"/>
              <a:t>Медиана </a:t>
            </a:r>
            <a:r>
              <a:rPr lang="ru-RU" i="1" dirty="0" smtClean="0"/>
              <a:t>KM</a:t>
            </a:r>
            <a:r>
              <a:rPr lang="ru-RU" dirty="0" smtClean="0"/>
              <a:t> разбивает треугольник </a:t>
            </a:r>
            <a:r>
              <a:rPr lang="ru-RU" i="1" dirty="0" smtClean="0"/>
              <a:t>AKC</a:t>
            </a:r>
            <a:r>
              <a:rPr lang="ru-RU" dirty="0" smtClean="0"/>
              <a:t> на два равновеликих треугольника  — пусть их площади равны по 3</a:t>
            </a:r>
            <a:r>
              <a:rPr lang="ru-RU" i="1" dirty="0" smtClean="0"/>
              <a:t>S</a:t>
            </a:r>
            <a:r>
              <a:rPr lang="ru-RU" dirty="0" smtClean="0"/>
              <a:t>. Поскольку </a:t>
            </a:r>
          </a:p>
          <a:p>
            <a:r>
              <a:rPr lang="ru-RU" dirty="0" smtClean="0"/>
              <a:t>получаем, что </a:t>
            </a:r>
          </a:p>
          <a:p>
            <a:r>
              <a:rPr lang="ru-RU" dirty="0" smtClean="0"/>
              <a:t>Пусть                 и                 Тогда </a:t>
            </a:r>
          </a:p>
          <a:p>
            <a:r>
              <a:rPr lang="ru-RU" dirty="0"/>
              <a:t>о</a:t>
            </a:r>
            <a:r>
              <a:rPr lang="ru-RU" dirty="0" smtClean="0"/>
              <a:t>тсюда               Далее,                                     а тогда </a:t>
            </a:r>
          </a:p>
          <a:p>
            <a:r>
              <a:rPr lang="ru-RU" dirty="0" smtClean="0"/>
              <a:t>то есть                        и </a:t>
            </a:r>
          </a:p>
          <a:p>
            <a:r>
              <a:rPr lang="ru-RU" dirty="0" smtClean="0"/>
              <a:t>Получаем, что </a:t>
            </a:r>
          </a:p>
          <a:p>
            <a:r>
              <a:rPr lang="ru-RU" dirty="0" smtClean="0">
                <a:effectLst/>
              </a:rPr>
              <a:t>                                                                                                 Ответ:</a:t>
            </a:r>
            <a:r>
              <a:rPr lang="ru-RU" dirty="0" smtClean="0"/>
              <a:t> 49 : 81.</a:t>
            </a:r>
          </a:p>
          <a:p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6256" y="3429000"/>
            <a:ext cx="1440160" cy="4583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1556792"/>
            <a:ext cx="2232248" cy="14401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8153" y="3786359"/>
            <a:ext cx="638175" cy="2486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4090143"/>
            <a:ext cx="552450" cy="123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4090142"/>
            <a:ext cx="581025" cy="123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4035026"/>
            <a:ext cx="952500" cy="295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0" name="Picture 8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2862" y="4289657"/>
            <a:ext cx="514350" cy="295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1" name="Picture 9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50613" y="4373609"/>
            <a:ext cx="1971675" cy="133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2" name="Picture 10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54850" y="4289656"/>
            <a:ext cx="1714500" cy="295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3" name="Picture 11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4584931"/>
            <a:ext cx="504825" cy="295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4" name="Picture 12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4555092"/>
            <a:ext cx="561975" cy="295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5" name="Picture 13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5881" y="4937218"/>
            <a:ext cx="2581275" cy="342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6051850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/>
          </p:nvPr>
        </p:nvSpPr>
        <p:spPr>
          <a:xfrm>
            <a:off x="457200" y="332656"/>
            <a:ext cx="8229240" cy="5249144"/>
          </a:xfrm>
        </p:spPr>
        <p:txBody>
          <a:bodyPr>
            <a:normAutofit/>
          </a:bodyPr>
          <a:lstStyle/>
          <a:p>
            <a:r>
              <a:rPr lang="ru-RU" dirty="0" smtClean="0">
                <a:effectLst/>
              </a:rPr>
              <a:t>4. В трапеции проведен отрезок, параллельный основаниям и делящий ее на две трапеции одинаковой площади. Найдите длину этого отрезка, если основания трапеции равны            и </a:t>
            </a:r>
          </a:p>
          <a:p>
            <a:endParaRPr lang="ru-RU" b="1" dirty="0" smtClean="0">
              <a:effectLst/>
            </a:endParaRPr>
          </a:p>
          <a:p>
            <a:r>
              <a:rPr lang="ru-RU" b="1" dirty="0" smtClean="0">
                <a:effectLst/>
              </a:rPr>
              <a:t>Решение. </a:t>
            </a:r>
          </a:p>
          <a:p>
            <a:endParaRPr lang="ru-RU" b="1" dirty="0" smtClean="0"/>
          </a:p>
          <a:p>
            <a:endParaRPr lang="ru-RU" b="1" dirty="0"/>
          </a:p>
          <a:p>
            <a:endParaRPr lang="ru-RU" b="1" dirty="0" smtClean="0"/>
          </a:p>
          <a:p>
            <a:endParaRPr lang="ru-RU" b="1" dirty="0"/>
          </a:p>
          <a:p>
            <a:r>
              <a:rPr lang="ru-RU" dirty="0" smtClean="0">
                <a:effectLst/>
              </a:rPr>
              <a:t>Достроим трапецию до треугольника и введем обозначения, как показано на рисунке. В силу подобия треугольников </a:t>
            </a:r>
            <a:r>
              <a:rPr lang="ru-RU" i="1" dirty="0" smtClean="0">
                <a:effectLst/>
              </a:rPr>
              <a:t>PBC</a:t>
            </a:r>
            <a:r>
              <a:rPr lang="ru-RU" dirty="0" smtClean="0">
                <a:effectLst/>
              </a:rPr>
              <a:t>, </a:t>
            </a:r>
            <a:r>
              <a:rPr lang="ru-RU" i="1" dirty="0" smtClean="0">
                <a:effectLst/>
              </a:rPr>
              <a:t>PEF</a:t>
            </a:r>
            <a:r>
              <a:rPr lang="ru-RU" dirty="0" smtClean="0">
                <a:effectLst/>
              </a:rPr>
              <a:t> и </a:t>
            </a:r>
            <a:r>
              <a:rPr lang="ru-RU" i="1" dirty="0" smtClean="0">
                <a:effectLst/>
              </a:rPr>
              <a:t>PAD</a:t>
            </a:r>
            <a:r>
              <a:rPr lang="ru-RU" dirty="0" smtClean="0">
                <a:effectLst/>
              </a:rPr>
              <a:t> имеем:</a:t>
            </a:r>
          </a:p>
          <a:p>
            <a:endParaRPr lang="ru-RU" dirty="0" smtClean="0">
              <a:effectLst/>
            </a:endParaRPr>
          </a:p>
          <a:p>
            <a:endParaRPr lang="ru-RU" dirty="0"/>
          </a:p>
          <a:p>
            <a:r>
              <a:rPr lang="ru-RU" dirty="0" smtClean="0">
                <a:effectLst/>
              </a:rPr>
              <a:t>Складывая равенства, получаем                    откуда</a:t>
            </a:r>
          </a:p>
          <a:p>
            <a:endParaRPr lang="ru-RU" dirty="0" smtClean="0">
              <a:effectLst/>
            </a:endParaRPr>
          </a:p>
          <a:p>
            <a:endParaRPr lang="ru-RU" dirty="0"/>
          </a:p>
          <a:p>
            <a:endParaRPr lang="ru-RU" dirty="0" smtClean="0">
              <a:effectLst/>
            </a:endParaRPr>
          </a:p>
          <a:p>
            <a:endParaRPr lang="ru-RU" dirty="0"/>
          </a:p>
          <a:p>
            <a:r>
              <a:rPr lang="ru-RU" dirty="0" smtClean="0">
                <a:effectLst/>
              </a:rPr>
              <a:t>Ответ: 25.</a:t>
            </a:r>
          </a:p>
          <a:p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30582" y="764704"/>
            <a:ext cx="542925" cy="2922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98464" y="764704"/>
            <a:ext cx="514350" cy="2922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3770" y="3356992"/>
            <a:ext cx="990600" cy="314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3299842"/>
            <a:ext cx="1095375" cy="371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980728"/>
            <a:ext cx="1895475" cy="180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3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05878" y="3789040"/>
            <a:ext cx="752475" cy="323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4" name="Picture 8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0662" y="4375423"/>
            <a:ext cx="3067050" cy="352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2448360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" name="Рисунок 3"/>
          <p:cNvPicPr/>
          <p:nvPr/>
        </p:nvPicPr>
        <p:blipFill>
          <a:blip r:embed="rId2"/>
          <a:stretch/>
        </p:blipFill>
        <p:spPr>
          <a:xfrm>
            <a:off x="2160" y="0"/>
            <a:ext cx="8641806" cy="6857640"/>
          </a:xfrm>
          <a:prstGeom prst="rect">
            <a:avLst/>
          </a:prstGeom>
          <a:ln>
            <a:noFill/>
          </a:ln>
        </p:spPr>
      </p:pic>
      <p:sp>
        <p:nvSpPr>
          <p:cNvPr id="86" name="CustomShape 2"/>
          <p:cNvSpPr/>
          <p:nvPr/>
        </p:nvSpPr>
        <p:spPr>
          <a:xfrm>
            <a:off x="525600" y="1309320"/>
            <a:ext cx="2712960" cy="4561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marL="457200" indent="-456840">
              <a:lnSpc>
                <a:spcPct val="150000"/>
              </a:lnSpc>
              <a:buClr>
                <a:srgbClr val="000000"/>
              </a:buClr>
            </a:pPr>
            <a:endParaRPr lang="en-US" sz="2400" spc="-1" dirty="0">
              <a:solidFill>
                <a:prstClr val="black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187624" y="2780928"/>
            <a:ext cx="6624736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800"/>
              </a:lnSpc>
              <a:spcAft>
                <a:spcPts val="900"/>
              </a:spcAft>
              <a:tabLst>
                <a:tab pos="228600" algn="l"/>
              </a:tabLst>
            </a:pP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СПАСИБО ЗА ВНИМАНИЕ!</a:t>
            </a:r>
            <a:r>
              <a:rPr lang="ru-RU" dirty="0">
                <a:solidFill>
                  <a:srgbClr val="0A0A0A"/>
                </a:solidFill>
                <a:ea typeface="Times New Roman"/>
                <a:cs typeface="Times New Roman"/>
              </a:rPr>
              <a:t> </a:t>
            </a:r>
            <a:endParaRPr lang="ru-RU" sz="1600" dirty="0">
              <a:solidFill>
                <a:prstClr val="black"/>
              </a:solidFill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352089738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" name="Рисунок 3"/>
          <p:cNvPicPr/>
          <p:nvPr/>
        </p:nvPicPr>
        <p:blipFill>
          <a:blip r:embed="rId2"/>
          <a:stretch/>
        </p:blipFill>
        <p:spPr>
          <a:xfrm>
            <a:off x="-25591" y="360"/>
            <a:ext cx="9139680" cy="6857640"/>
          </a:xfrm>
          <a:prstGeom prst="rect">
            <a:avLst/>
          </a:prstGeom>
          <a:ln>
            <a:noFill/>
          </a:ln>
        </p:spPr>
      </p:pic>
      <p:sp>
        <p:nvSpPr>
          <p:cNvPr id="86" name="CustomShape 2"/>
          <p:cNvSpPr/>
          <p:nvPr/>
        </p:nvSpPr>
        <p:spPr>
          <a:xfrm>
            <a:off x="525600" y="1309320"/>
            <a:ext cx="2712960" cy="4561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marL="457200" indent="-456840">
              <a:lnSpc>
                <a:spcPct val="150000"/>
              </a:lnSpc>
              <a:buClr>
                <a:srgbClr val="000000"/>
              </a:buClr>
            </a:pPr>
            <a:endParaRPr lang="en-US" sz="2400" b="0" strike="noStrike" spc="-1" dirty="0">
              <a:latin typeface="Arial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928662" y="928670"/>
            <a:ext cx="7643866" cy="3616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100"/>
              </a:lnSpc>
              <a:spcAft>
                <a:spcPts val="900"/>
              </a:spcAft>
            </a:pPr>
            <a:r>
              <a:rPr lang="ru-RU" sz="4000" b="1" dirty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Основные методы и </a:t>
            </a:r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приемы:</a:t>
            </a:r>
            <a:endParaRPr lang="ru-RU" sz="2800" dirty="0">
              <a:solidFill>
                <a:srgbClr val="FF0000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267744" y="1603857"/>
            <a:ext cx="3301673" cy="3231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lvl="0" indent="-342900">
              <a:lnSpc>
                <a:spcPts val="1800"/>
              </a:lnSpc>
              <a:spcAft>
                <a:spcPts val="900"/>
              </a:spcAft>
              <a:buFont typeface="+mj-lt"/>
              <a:buAutoNum type="arabicPeriod"/>
              <a:tabLst>
                <a:tab pos="228600" algn="l"/>
              </a:tabLst>
            </a:pPr>
            <a:r>
              <a:rPr lang="ru-RU" b="1" dirty="0">
                <a:solidFill>
                  <a:srgbClr val="0A0A0A"/>
                </a:solidFill>
                <a:ea typeface="Times New Roman"/>
                <a:cs typeface="Times New Roman"/>
              </a:rPr>
              <a:t>Аналитические </a:t>
            </a:r>
            <a:r>
              <a:rPr lang="ru-RU" b="1" dirty="0" smtClean="0">
                <a:solidFill>
                  <a:srgbClr val="0A0A0A"/>
                </a:solidFill>
                <a:ea typeface="Times New Roman"/>
                <a:cs typeface="Times New Roman"/>
              </a:rPr>
              <a:t>методы</a:t>
            </a:r>
            <a:endParaRPr lang="ru-RU" sz="1600" dirty="0"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267744" y="1992651"/>
            <a:ext cx="3312766" cy="3231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lnSpc>
                <a:spcPts val="1800"/>
              </a:lnSpc>
              <a:spcAft>
                <a:spcPts val="900"/>
              </a:spcAft>
              <a:tabLst>
                <a:tab pos="228600" algn="l"/>
              </a:tabLst>
            </a:pPr>
            <a:r>
              <a:rPr lang="ru-RU" b="1" dirty="0" smtClean="0">
                <a:solidFill>
                  <a:srgbClr val="0A0A0A"/>
                </a:solidFill>
                <a:ea typeface="Times New Roman"/>
                <a:cs typeface="Times New Roman"/>
              </a:rPr>
              <a:t>2.  Геометрические методы</a:t>
            </a:r>
            <a:endParaRPr lang="ru-RU" sz="1600" dirty="0"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051720" y="2420888"/>
            <a:ext cx="4045659" cy="3231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lnSpc>
                <a:spcPts val="1800"/>
              </a:lnSpc>
              <a:spcAft>
                <a:spcPts val="900"/>
              </a:spcAft>
              <a:tabLst>
                <a:tab pos="228600" algn="l"/>
              </a:tabLst>
            </a:pPr>
            <a:r>
              <a:rPr lang="ru-RU" b="1" dirty="0" smtClean="0">
                <a:solidFill>
                  <a:srgbClr val="0A0A0A"/>
                </a:solidFill>
                <a:ea typeface="Times New Roman"/>
                <a:cs typeface="Times New Roman"/>
              </a:rPr>
              <a:t>3. Логико-аналитические методы</a:t>
            </a:r>
            <a:endParaRPr lang="ru-RU" sz="1600" dirty="0"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887011" y="2852936"/>
            <a:ext cx="4290342" cy="3231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lnSpc>
                <a:spcPts val="1800"/>
              </a:lnSpc>
              <a:spcAft>
                <a:spcPts val="900"/>
              </a:spcAft>
              <a:tabLst>
                <a:tab pos="228600" algn="l"/>
              </a:tabLst>
            </a:pPr>
            <a:r>
              <a:rPr lang="ru-RU" b="1" dirty="0" smtClean="0">
                <a:solidFill>
                  <a:srgbClr val="0A0A0A"/>
                </a:solidFill>
                <a:ea typeface="Times New Roman"/>
                <a:cs typeface="Times New Roman"/>
              </a:rPr>
              <a:t>4. Специфические </a:t>
            </a:r>
            <a:r>
              <a:rPr lang="ru-RU" b="1" dirty="0">
                <a:solidFill>
                  <a:srgbClr val="0A0A0A"/>
                </a:solidFill>
                <a:ea typeface="Times New Roman"/>
                <a:cs typeface="Times New Roman"/>
              </a:rPr>
              <a:t>приемы для </a:t>
            </a:r>
            <a:r>
              <a:rPr lang="ru-RU" b="1" dirty="0" smtClean="0">
                <a:solidFill>
                  <a:srgbClr val="0A0A0A"/>
                </a:solidFill>
                <a:ea typeface="Times New Roman"/>
                <a:cs typeface="Times New Roman"/>
              </a:rPr>
              <a:t>ОГЭ</a:t>
            </a:r>
            <a:endParaRPr lang="ru-RU" sz="1600" dirty="0">
              <a:effectLst/>
              <a:latin typeface="Calibri"/>
              <a:ea typeface="Calibri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" name="Рисунок 3"/>
          <p:cNvPicPr/>
          <p:nvPr/>
        </p:nvPicPr>
        <p:blipFill>
          <a:blip r:embed="rId2"/>
          <a:stretch/>
        </p:blipFill>
        <p:spPr>
          <a:xfrm>
            <a:off x="2160" y="0"/>
            <a:ext cx="9139680" cy="6857640"/>
          </a:xfrm>
          <a:prstGeom prst="rect">
            <a:avLst/>
          </a:prstGeom>
          <a:ln>
            <a:noFill/>
          </a:ln>
        </p:spPr>
      </p:pic>
      <p:sp>
        <p:nvSpPr>
          <p:cNvPr id="86" name="CustomShape 2"/>
          <p:cNvSpPr/>
          <p:nvPr/>
        </p:nvSpPr>
        <p:spPr>
          <a:xfrm>
            <a:off x="525600" y="1309320"/>
            <a:ext cx="2712960" cy="4561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marL="457200" indent="-456840">
              <a:lnSpc>
                <a:spcPct val="150000"/>
              </a:lnSpc>
              <a:buClr>
                <a:srgbClr val="000000"/>
              </a:buClr>
            </a:pPr>
            <a:endParaRPr lang="en-US" sz="2400" b="0" strike="noStrike" spc="-1" dirty="0">
              <a:latin typeface="Arial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763688" y="908720"/>
            <a:ext cx="6192688" cy="27007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ctr">
              <a:lnSpc>
                <a:spcPts val="1800"/>
              </a:lnSpc>
              <a:spcAft>
                <a:spcPts val="900"/>
              </a:spcAft>
              <a:buFont typeface="+mj-lt"/>
              <a:buAutoNum type="arabicPeriod"/>
              <a:tabLst>
                <a:tab pos="228600" algn="l"/>
              </a:tabLst>
            </a:pPr>
            <a:r>
              <a:rPr lang="ru-RU" sz="2800" b="1" dirty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Аналитические </a:t>
            </a: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методы</a:t>
            </a:r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:</a:t>
            </a:r>
          </a:p>
          <a:p>
            <a:pPr lvl="0">
              <a:lnSpc>
                <a:spcPts val="1800"/>
              </a:lnSpc>
              <a:spcAft>
                <a:spcPts val="900"/>
              </a:spcAft>
              <a:tabLst>
                <a:tab pos="228600" algn="l"/>
              </a:tabLst>
            </a:pPr>
            <a:endParaRPr lang="ru-RU" sz="1600" dirty="0">
              <a:latin typeface="Calibri"/>
              <a:ea typeface="Times New Roman"/>
              <a:cs typeface="Times New Roman"/>
            </a:endParaRPr>
          </a:p>
          <a:p>
            <a:pPr lvl="0">
              <a:lnSpc>
                <a:spcPts val="1800"/>
              </a:lnSpc>
              <a:spcAft>
                <a:spcPts val="900"/>
              </a:spcAft>
              <a:tabLst>
                <a:tab pos="228600" algn="l"/>
              </a:tabLst>
            </a:pPr>
            <a:r>
              <a:rPr lang="ru-RU" b="1" dirty="0" smtClean="0">
                <a:solidFill>
                  <a:srgbClr val="0A0A0A"/>
                </a:solidFill>
                <a:ea typeface="Times New Roman"/>
                <a:cs typeface="Times New Roman"/>
              </a:rPr>
              <a:t>Координатный метод</a:t>
            </a:r>
            <a:r>
              <a:rPr lang="ru-RU" dirty="0" smtClean="0">
                <a:solidFill>
                  <a:srgbClr val="0A0A0A"/>
                </a:solidFill>
                <a:ea typeface="Times New Roman"/>
                <a:cs typeface="Times New Roman"/>
              </a:rPr>
              <a:t>: Перевод геометрических объектов в систему координат, работа с уравнениями прямых, окружностей.</a:t>
            </a:r>
            <a:endParaRPr lang="ru-RU" sz="1600" dirty="0" smtClean="0">
              <a:latin typeface="Calibri"/>
              <a:ea typeface="Calibri"/>
              <a:cs typeface="Times New Roman"/>
            </a:endParaRPr>
          </a:p>
          <a:p>
            <a:r>
              <a:rPr lang="ru-RU" b="1" dirty="0" smtClean="0">
                <a:solidFill>
                  <a:srgbClr val="0A0A0A"/>
                </a:solidFill>
                <a:ea typeface="Times New Roman"/>
              </a:rPr>
              <a:t>Векторный </a:t>
            </a:r>
            <a:r>
              <a:rPr lang="ru-RU" b="1" dirty="0">
                <a:solidFill>
                  <a:srgbClr val="0A0A0A"/>
                </a:solidFill>
                <a:ea typeface="Times New Roman"/>
              </a:rPr>
              <a:t>метод</a:t>
            </a:r>
            <a:r>
              <a:rPr lang="ru-RU" dirty="0">
                <a:solidFill>
                  <a:srgbClr val="0A0A0A"/>
                </a:solidFill>
                <a:ea typeface="Times New Roman"/>
              </a:rPr>
              <a:t>: Использование векторов для выражения условий задачи и нахождения решений, часто эффективен для задач на параллельность, перпендикулярность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" name="Рисунок 3"/>
          <p:cNvPicPr/>
          <p:nvPr/>
        </p:nvPicPr>
        <p:blipFill>
          <a:blip r:embed="rId2"/>
          <a:stretch/>
        </p:blipFill>
        <p:spPr>
          <a:xfrm>
            <a:off x="-13813" y="0"/>
            <a:ext cx="9139680" cy="6857640"/>
          </a:xfrm>
          <a:prstGeom prst="rect">
            <a:avLst/>
          </a:prstGeom>
          <a:ln>
            <a:noFill/>
          </a:ln>
        </p:spPr>
      </p:pic>
      <p:sp>
        <p:nvSpPr>
          <p:cNvPr id="85" name="CustomShape 1"/>
          <p:cNvSpPr/>
          <p:nvPr/>
        </p:nvSpPr>
        <p:spPr>
          <a:xfrm>
            <a:off x="2762280" y="407160"/>
            <a:ext cx="3619080" cy="6393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ctr"/>
          <a:lstStyle/>
          <a:p>
            <a:pPr>
              <a:lnSpc>
                <a:spcPct val="100000"/>
              </a:lnSpc>
            </a:pPr>
            <a:endParaRPr lang="en-US" sz="3600" b="0" strike="noStrike" spc="-1" dirty="0">
              <a:latin typeface="Arial"/>
            </a:endParaRPr>
          </a:p>
        </p:txBody>
      </p:sp>
      <p:sp>
        <p:nvSpPr>
          <p:cNvPr id="86" name="CustomShape 2"/>
          <p:cNvSpPr/>
          <p:nvPr/>
        </p:nvSpPr>
        <p:spPr>
          <a:xfrm>
            <a:off x="525600" y="1309320"/>
            <a:ext cx="2712960" cy="4561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marL="457200" indent="-456840">
              <a:lnSpc>
                <a:spcPct val="150000"/>
              </a:lnSpc>
              <a:buClr>
                <a:srgbClr val="000000"/>
              </a:buClr>
              <a:buFont typeface="Arial"/>
              <a:buChar char="•"/>
            </a:pPr>
            <a:endParaRPr lang="en-US" sz="2400" b="0" strike="noStrike" spc="-1" dirty="0">
              <a:latin typeface="Arial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14282" y="714356"/>
            <a:ext cx="857256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algn="just">
              <a:buFont typeface="Arial" pitchFamily="34" charset="0"/>
              <a:buChar char="•"/>
            </a:pP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403648" y="1120676"/>
            <a:ext cx="648072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ts val="1800"/>
              </a:lnSpc>
              <a:spcAft>
                <a:spcPts val="900"/>
              </a:spcAft>
              <a:tabLst>
                <a:tab pos="228600" algn="l"/>
              </a:tabLst>
            </a:pPr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          </a:t>
            </a: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2. Геометрические </a:t>
            </a:r>
            <a:r>
              <a:rPr lang="ru-RU" sz="2800" b="1" dirty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методы</a:t>
            </a:r>
            <a:r>
              <a:rPr lang="ru-RU" sz="3200" dirty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:</a:t>
            </a:r>
            <a:endParaRPr lang="ru-RU" sz="3200" dirty="0">
              <a:solidFill>
                <a:srgbClr val="FF0000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lvl="1">
              <a:lnSpc>
                <a:spcPts val="1800"/>
              </a:lnSpc>
              <a:spcAft>
                <a:spcPts val="900"/>
              </a:spcAft>
              <a:buSzPts val="1000"/>
              <a:tabLst>
                <a:tab pos="914400" algn="l"/>
              </a:tabLst>
            </a:pPr>
            <a:r>
              <a:rPr lang="ru-RU" b="1" dirty="0">
                <a:solidFill>
                  <a:srgbClr val="0A0A0A"/>
                </a:solidFill>
                <a:ea typeface="Times New Roman"/>
                <a:cs typeface="Times New Roman"/>
              </a:rPr>
              <a:t>Метод площадей</a:t>
            </a:r>
            <a:r>
              <a:rPr lang="ru-RU" dirty="0">
                <a:solidFill>
                  <a:srgbClr val="0A0A0A"/>
                </a:solidFill>
                <a:ea typeface="Times New Roman"/>
                <a:cs typeface="Times New Roman"/>
              </a:rPr>
              <a:t>: Используется для вычисления длин, высот через площади треугольников и других фигур.</a:t>
            </a:r>
            <a:endParaRPr lang="ru-RU" sz="1600" dirty="0">
              <a:latin typeface="Calibri"/>
              <a:ea typeface="Calibri"/>
              <a:cs typeface="Times New Roman"/>
            </a:endParaRPr>
          </a:p>
          <a:p>
            <a:pPr lvl="1">
              <a:lnSpc>
                <a:spcPts val="1800"/>
              </a:lnSpc>
              <a:spcAft>
                <a:spcPts val="900"/>
              </a:spcAft>
              <a:buSzPts val="1000"/>
              <a:tabLst>
                <a:tab pos="914400" algn="l"/>
              </a:tabLst>
            </a:pPr>
            <a:r>
              <a:rPr lang="ru-RU" b="1" dirty="0">
                <a:solidFill>
                  <a:srgbClr val="0A0A0A"/>
                </a:solidFill>
                <a:ea typeface="Times New Roman"/>
                <a:cs typeface="Times New Roman"/>
              </a:rPr>
              <a:t>Метод подобия треугольников</a:t>
            </a:r>
            <a:r>
              <a:rPr lang="ru-RU" dirty="0">
                <a:solidFill>
                  <a:srgbClr val="0A0A0A"/>
                </a:solidFill>
                <a:ea typeface="Times New Roman"/>
                <a:cs typeface="Times New Roman"/>
              </a:rPr>
              <a:t>: Применение теорем о подобных треугольниках для нахождения неизвестных элементов.</a:t>
            </a:r>
            <a:endParaRPr lang="ru-RU" sz="1600" dirty="0">
              <a:latin typeface="Calibri"/>
              <a:ea typeface="Calibri"/>
              <a:cs typeface="Times New Roman"/>
            </a:endParaRPr>
          </a:p>
          <a:p>
            <a:pPr lvl="1">
              <a:lnSpc>
                <a:spcPts val="1800"/>
              </a:lnSpc>
              <a:spcAft>
                <a:spcPts val="900"/>
              </a:spcAft>
              <a:buSzPts val="1000"/>
              <a:tabLst>
                <a:tab pos="914400" algn="l"/>
              </a:tabLst>
            </a:pPr>
            <a:r>
              <a:rPr lang="ru-RU" b="1" dirty="0">
                <a:solidFill>
                  <a:srgbClr val="0A0A0A"/>
                </a:solidFill>
                <a:ea typeface="Times New Roman"/>
                <a:cs typeface="Times New Roman"/>
              </a:rPr>
              <a:t>Метод вспомогательных построений</a:t>
            </a:r>
            <a:r>
              <a:rPr lang="ru-RU" dirty="0">
                <a:solidFill>
                  <a:srgbClr val="0A0A0A"/>
                </a:solidFill>
                <a:ea typeface="Times New Roman"/>
                <a:cs typeface="Times New Roman"/>
              </a:rPr>
              <a:t>: Проведение дополнительных линий (высот, медиан, биссектрис), которые облегчают решение.</a:t>
            </a:r>
            <a:endParaRPr lang="ru-RU" sz="1600" dirty="0">
              <a:latin typeface="Calibri"/>
              <a:ea typeface="Calibri"/>
              <a:cs typeface="Times New Roman"/>
            </a:endParaRPr>
          </a:p>
          <a:p>
            <a:r>
              <a:rPr lang="ru-RU" b="1" dirty="0" smtClean="0">
                <a:solidFill>
                  <a:srgbClr val="0A0A0A"/>
                </a:solidFill>
                <a:ea typeface="Times New Roman"/>
              </a:rPr>
              <a:t>        Метод </a:t>
            </a:r>
            <a:r>
              <a:rPr lang="ru-RU" b="1" dirty="0">
                <a:solidFill>
                  <a:srgbClr val="0A0A0A"/>
                </a:solidFill>
                <a:ea typeface="Times New Roman"/>
              </a:rPr>
              <a:t>масс (центр масс)</a:t>
            </a:r>
            <a:r>
              <a:rPr lang="ru-RU" dirty="0">
                <a:solidFill>
                  <a:srgbClr val="0A0A0A"/>
                </a:solidFill>
                <a:ea typeface="Times New Roman"/>
              </a:rPr>
              <a:t>: Применяется в задачах </a:t>
            </a:r>
            <a:r>
              <a:rPr lang="ru-RU" dirty="0" smtClean="0">
                <a:solidFill>
                  <a:srgbClr val="0A0A0A"/>
                </a:solidFill>
                <a:ea typeface="Times New Roman"/>
              </a:rPr>
              <a:t>   </a:t>
            </a:r>
          </a:p>
          <a:p>
            <a:r>
              <a:rPr lang="ru-RU" dirty="0">
                <a:solidFill>
                  <a:srgbClr val="0A0A0A"/>
                </a:solidFill>
                <a:ea typeface="Times New Roman"/>
              </a:rPr>
              <a:t> </a:t>
            </a:r>
            <a:r>
              <a:rPr lang="ru-RU" dirty="0" smtClean="0">
                <a:solidFill>
                  <a:srgbClr val="0A0A0A"/>
                </a:solidFill>
                <a:ea typeface="Times New Roman"/>
              </a:rPr>
              <a:t>       на </a:t>
            </a:r>
            <a:r>
              <a:rPr lang="ru-RU" dirty="0">
                <a:solidFill>
                  <a:srgbClr val="0A0A0A"/>
                </a:solidFill>
                <a:ea typeface="Times New Roman"/>
              </a:rPr>
              <a:t>равновесие, нахождение центров тяжести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" name="Рисунок 3"/>
          <p:cNvPicPr/>
          <p:nvPr/>
        </p:nvPicPr>
        <p:blipFill>
          <a:blip r:embed="rId2"/>
          <a:stretch/>
        </p:blipFill>
        <p:spPr>
          <a:xfrm>
            <a:off x="-36512" y="360"/>
            <a:ext cx="9139680" cy="6857640"/>
          </a:xfrm>
          <a:prstGeom prst="rect">
            <a:avLst/>
          </a:prstGeom>
          <a:ln>
            <a:noFill/>
          </a:ln>
        </p:spPr>
      </p:pic>
      <p:sp>
        <p:nvSpPr>
          <p:cNvPr id="86" name="CustomShape 2"/>
          <p:cNvSpPr/>
          <p:nvPr/>
        </p:nvSpPr>
        <p:spPr>
          <a:xfrm>
            <a:off x="525600" y="1309320"/>
            <a:ext cx="2712960" cy="4561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marL="457200" indent="-456840">
              <a:lnSpc>
                <a:spcPct val="150000"/>
              </a:lnSpc>
              <a:buClr>
                <a:srgbClr val="000000"/>
              </a:buClr>
            </a:pPr>
            <a:endParaRPr lang="en-US" sz="2400" b="0" strike="noStrike" spc="-1" dirty="0">
              <a:latin typeface="Arial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14282" y="500042"/>
            <a:ext cx="8715436" cy="46858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ts val="1800"/>
              </a:lnSpc>
              <a:spcAft>
                <a:spcPts val="900"/>
              </a:spcAft>
              <a:tabLst>
                <a:tab pos="228600" algn="l"/>
              </a:tabLst>
            </a:pPr>
            <a:r>
              <a:rPr lang="ru-RU" b="1" dirty="0" smtClean="0">
                <a:solidFill>
                  <a:srgbClr val="0A0A0A"/>
                </a:solidFill>
                <a:ea typeface="Times New Roman"/>
                <a:cs typeface="Times New Roman"/>
              </a:rPr>
              <a:t>                         </a:t>
            </a:r>
          </a:p>
          <a:p>
            <a:pPr lvl="0">
              <a:lnSpc>
                <a:spcPts val="1800"/>
              </a:lnSpc>
              <a:spcAft>
                <a:spcPts val="900"/>
              </a:spcAft>
              <a:tabLst>
                <a:tab pos="228600" algn="l"/>
              </a:tabLst>
            </a:pPr>
            <a:endParaRPr lang="ru-RU" sz="2800" b="1" dirty="0">
              <a:solidFill>
                <a:srgbClr val="0A0A0A"/>
              </a:solidFill>
              <a:latin typeface="Times New Roman" pitchFamily="18" charset="0"/>
              <a:ea typeface="Times New Roman"/>
              <a:cs typeface="Times New Roman"/>
            </a:endParaRPr>
          </a:p>
          <a:p>
            <a:pPr lvl="0">
              <a:lnSpc>
                <a:spcPts val="1800"/>
              </a:lnSpc>
              <a:spcAft>
                <a:spcPts val="900"/>
              </a:spcAft>
              <a:tabLst>
                <a:tab pos="228600" algn="l"/>
              </a:tabLst>
            </a:pP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            3.   Логико-аналитические методы</a:t>
            </a:r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:</a:t>
            </a:r>
          </a:p>
          <a:p>
            <a:pPr lvl="0">
              <a:lnSpc>
                <a:spcPts val="1800"/>
              </a:lnSpc>
              <a:spcAft>
                <a:spcPts val="900"/>
              </a:spcAft>
              <a:tabLst>
                <a:tab pos="228600" algn="l"/>
              </a:tabLst>
            </a:pPr>
            <a:endParaRPr lang="ru-RU" sz="2800" dirty="0" smtClean="0">
              <a:solidFill>
                <a:srgbClr val="FF0000"/>
              </a:solidFill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lvl="1">
              <a:lnSpc>
                <a:spcPts val="1800"/>
              </a:lnSpc>
              <a:spcAft>
                <a:spcPts val="900"/>
              </a:spcAft>
              <a:buSzPts val="1000"/>
              <a:tabLst>
                <a:tab pos="914400" algn="l"/>
              </a:tabLst>
            </a:pPr>
            <a:r>
              <a:rPr lang="ru-RU" b="1" dirty="0" smtClean="0">
                <a:solidFill>
                  <a:srgbClr val="0A0A0A"/>
                </a:solidFill>
                <a:ea typeface="Times New Roman"/>
                <a:cs typeface="Times New Roman"/>
              </a:rPr>
              <a:t>Анализ</a:t>
            </a:r>
            <a:r>
              <a:rPr lang="ru-RU" dirty="0">
                <a:solidFill>
                  <a:srgbClr val="0A0A0A"/>
                </a:solidFill>
                <a:ea typeface="Times New Roman"/>
                <a:cs typeface="Times New Roman"/>
              </a:rPr>
              <a:t>: Разложение сложной задачи на простые, поиск связей между известными и неизвестными элементами (часто обратный ход</a:t>
            </a:r>
            <a:r>
              <a:rPr lang="ru-RU" dirty="0" smtClean="0">
                <a:solidFill>
                  <a:srgbClr val="0A0A0A"/>
                </a:solidFill>
                <a:ea typeface="Times New Roman"/>
                <a:cs typeface="Times New Roman"/>
              </a:rPr>
              <a:t>).</a:t>
            </a:r>
          </a:p>
          <a:p>
            <a:pPr lvl="1">
              <a:lnSpc>
                <a:spcPts val="1800"/>
              </a:lnSpc>
              <a:spcAft>
                <a:spcPts val="900"/>
              </a:spcAft>
              <a:buSzPts val="1000"/>
              <a:tabLst>
                <a:tab pos="914400" algn="l"/>
              </a:tabLst>
            </a:pPr>
            <a:endParaRPr lang="ru-RU" sz="1600" dirty="0">
              <a:latin typeface="Calibri"/>
              <a:ea typeface="Calibri"/>
              <a:cs typeface="Times New Roman"/>
            </a:endParaRPr>
          </a:p>
          <a:p>
            <a:pPr lvl="1">
              <a:lnSpc>
                <a:spcPts val="1800"/>
              </a:lnSpc>
              <a:spcAft>
                <a:spcPts val="900"/>
              </a:spcAft>
              <a:buSzPts val="1000"/>
              <a:tabLst>
                <a:tab pos="914400" algn="l"/>
              </a:tabLst>
            </a:pPr>
            <a:r>
              <a:rPr lang="ru-RU" b="1" dirty="0">
                <a:solidFill>
                  <a:srgbClr val="0A0A0A"/>
                </a:solidFill>
                <a:ea typeface="Times New Roman"/>
                <a:cs typeface="Times New Roman"/>
              </a:rPr>
              <a:t>Синтез</a:t>
            </a:r>
            <a:r>
              <a:rPr lang="ru-RU" dirty="0">
                <a:solidFill>
                  <a:srgbClr val="0A0A0A"/>
                </a:solidFill>
                <a:ea typeface="Times New Roman"/>
                <a:cs typeface="Times New Roman"/>
              </a:rPr>
              <a:t>: Построение решения "от простого к сложному" (прямой ход</a:t>
            </a:r>
            <a:r>
              <a:rPr lang="ru-RU" dirty="0" smtClean="0">
                <a:solidFill>
                  <a:srgbClr val="0A0A0A"/>
                </a:solidFill>
                <a:ea typeface="Times New Roman"/>
                <a:cs typeface="Times New Roman"/>
              </a:rPr>
              <a:t>).</a:t>
            </a:r>
          </a:p>
          <a:p>
            <a:pPr lvl="1">
              <a:lnSpc>
                <a:spcPts val="1800"/>
              </a:lnSpc>
              <a:spcAft>
                <a:spcPts val="900"/>
              </a:spcAft>
              <a:buSzPts val="1000"/>
              <a:tabLst>
                <a:tab pos="914400" algn="l"/>
              </a:tabLst>
            </a:pPr>
            <a:endParaRPr lang="ru-RU" sz="1600" dirty="0">
              <a:latin typeface="Calibri"/>
              <a:ea typeface="Calibri"/>
              <a:cs typeface="Times New Roman"/>
            </a:endParaRPr>
          </a:p>
          <a:p>
            <a:pPr lvl="1">
              <a:lnSpc>
                <a:spcPts val="1800"/>
              </a:lnSpc>
              <a:spcAft>
                <a:spcPts val="900"/>
              </a:spcAft>
              <a:buSzPts val="1000"/>
              <a:tabLst>
                <a:tab pos="914400" algn="l"/>
              </a:tabLst>
            </a:pPr>
            <a:r>
              <a:rPr lang="ru-RU" b="1" dirty="0" err="1">
                <a:solidFill>
                  <a:srgbClr val="0A0A0A"/>
                </a:solidFill>
                <a:ea typeface="Times New Roman"/>
                <a:cs typeface="Times New Roman"/>
              </a:rPr>
              <a:t>Переформулировка</a:t>
            </a:r>
            <a:r>
              <a:rPr lang="ru-RU" b="1" dirty="0">
                <a:solidFill>
                  <a:srgbClr val="0A0A0A"/>
                </a:solidFill>
                <a:ea typeface="Times New Roman"/>
                <a:cs typeface="Times New Roman"/>
              </a:rPr>
              <a:t> задачи</a:t>
            </a:r>
            <a:r>
              <a:rPr lang="ru-RU" dirty="0">
                <a:solidFill>
                  <a:srgbClr val="0A0A0A"/>
                </a:solidFill>
                <a:ea typeface="Times New Roman"/>
                <a:cs typeface="Times New Roman"/>
              </a:rPr>
              <a:t>: Изменение условий или постановки для упрощения понимания.</a:t>
            </a:r>
            <a:endParaRPr lang="ru-RU" sz="1600" dirty="0">
              <a:latin typeface="Calibri"/>
              <a:ea typeface="Calibri"/>
              <a:cs typeface="Times New Roman"/>
            </a:endParaRPr>
          </a:p>
          <a:p>
            <a:pPr algn="ctr"/>
            <a:r>
              <a:rPr lang="ru-RU" sz="22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dirty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/>
              <a:t/>
            </a:r>
            <a:br>
              <a:rPr lang="ru-RU" sz="2200" dirty="0"/>
            </a:br>
            <a:endParaRPr lang="ru-RU" sz="2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" name="Рисунок 3"/>
          <p:cNvPicPr/>
          <p:nvPr/>
        </p:nvPicPr>
        <p:blipFill>
          <a:blip r:embed="rId2"/>
          <a:stretch/>
        </p:blipFill>
        <p:spPr>
          <a:xfrm>
            <a:off x="2160" y="0"/>
            <a:ext cx="8641806" cy="6857640"/>
          </a:xfrm>
          <a:prstGeom prst="rect">
            <a:avLst/>
          </a:prstGeom>
          <a:ln>
            <a:noFill/>
          </a:ln>
        </p:spPr>
      </p:pic>
      <p:sp>
        <p:nvSpPr>
          <p:cNvPr id="86" name="CustomShape 2"/>
          <p:cNvSpPr/>
          <p:nvPr/>
        </p:nvSpPr>
        <p:spPr>
          <a:xfrm>
            <a:off x="525600" y="1309320"/>
            <a:ext cx="2712960" cy="4561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marL="457200" indent="-456840">
              <a:lnSpc>
                <a:spcPct val="150000"/>
              </a:lnSpc>
              <a:buClr>
                <a:srgbClr val="000000"/>
              </a:buClr>
            </a:pPr>
            <a:endParaRPr lang="en-US" sz="2400" b="0" strike="noStrike" spc="-1" dirty="0">
              <a:latin typeface="Arial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475656" y="764704"/>
            <a:ext cx="6624736" cy="32085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ts val="1800"/>
              </a:lnSpc>
              <a:spcAft>
                <a:spcPts val="900"/>
              </a:spcAft>
              <a:tabLst>
                <a:tab pos="228600" algn="l"/>
              </a:tabLst>
            </a:pP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4. Специфические </a:t>
            </a:r>
            <a:r>
              <a:rPr lang="ru-RU" sz="2800" b="1" dirty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приемы для ОГЭ</a:t>
            </a:r>
            <a:r>
              <a:rPr lang="ru-RU" sz="2800" dirty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:</a:t>
            </a:r>
            <a:endParaRPr lang="ru-RU" sz="2800" dirty="0">
              <a:solidFill>
                <a:srgbClr val="FF0000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lvl="1">
              <a:lnSpc>
                <a:spcPts val="1800"/>
              </a:lnSpc>
              <a:spcAft>
                <a:spcPts val="900"/>
              </a:spcAft>
              <a:buSzPts val="1000"/>
              <a:tabLst>
                <a:tab pos="914400" algn="l"/>
              </a:tabLst>
            </a:pPr>
            <a:endParaRPr lang="ru-RU" b="1" dirty="0" smtClean="0">
              <a:solidFill>
                <a:srgbClr val="0A0A0A"/>
              </a:solidFill>
              <a:ea typeface="Times New Roman"/>
              <a:cs typeface="Times New Roman"/>
            </a:endParaRPr>
          </a:p>
          <a:p>
            <a:pPr lvl="1">
              <a:lnSpc>
                <a:spcPts val="1800"/>
              </a:lnSpc>
              <a:spcAft>
                <a:spcPts val="900"/>
              </a:spcAft>
              <a:buSzPts val="1000"/>
              <a:tabLst>
                <a:tab pos="914400" algn="l"/>
              </a:tabLst>
            </a:pPr>
            <a:r>
              <a:rPr lang="ru-RU" b="1" dirty="0" smtClean="0">
                <a:solidFill>
                  <a:srgbClr val="0A0A0A"/>
                </a:solidFill>
                <a:ea typeface="Times New Roman"/>
                <a:cs typeface="Times New Roman"/>
              </a:rPr>
              <a:t>Работа </a:t>
            </a:r>
            <a:r>
              <a:rPr lang="ru-RU" b="1" dirty="0">
                <a:solidFill>
                  <a:srgbClr val="0A0A0A"/>
                </a:solidFill>
                <a:ea typeface="Times New Roman"/>
                <a:cs typeface="Times New Roman"/>
              </a:rPr>
              <a:t>с фигурами на клетчатой бумаге</a:t>
            </a:r>
            <a:r>
              <a:rPr lang="ru-RU" dirty="0">
                <a:solidFill>
                  <a:srgbClr val="0A0A0A"/>
                </a:solidFill>
                <a:ea typeface="Times New Roman"/>
                <a:cs typeface="Times New Roman"/>
              </a:rPr>
              <a:t>: Использование формул Пика и подсчет клеток для площадей.</a:t>
            </a:r>
            <a:endParaRPr lang="ru-RU" sz="1600" dirty="0">
              <a:latin typeface="Calibri"/>
              <a:ea typeface="Calibri"/>
              <a:cs typeface="Times New Roman"/>
            </a:endParaRPr>
          </a:p>
          <a:p>
            <a:pPr lvl="1">
              <a:lnSpc>
                <a:spcPts val="1800"/>
              </a:lnSpc>
              <a:spcAft>
                <a:spcPts val="900"/>
              </a:spcAft>
              <a:buSzPts val="1000"/>
              <a:tabLst>
                <a:tab pos="914400" algn="l"/>
              </a:tabLst>
            </a:pPr>
            <a:r>
              <a:rPr lang="ru-RU" b="1" dirty="0">
                <a:solidFill>
                  <a:srgbClr val="0A0A0A"/>
                </a:solidFill>
                <a:ea typeface="Times New Roman"/>
                <a:cs typeface="Times New Roman"/>
              </a:rPr>
              <a:t>Анализ утверждений</a:t>
            </a:r>
            <a:r>
              <a:rPr lang="ru-RU" dirty="0">
                <a:solidFill>
                  <a:srgbClr val="0A0A0A"/>
                </a:solidFill>
                <a:ea typeface="Times New Roman"/>
                <a:cs typeface="Times New Roman"/>
              </a:rPr>
              <a:t>: Определение истинности или ложности геометрических высказываний (Задания 1-5).</a:t>
            </a:r>
            <a:endParaRPr lang="ru-RU" sz="1600" dirty="0">
              <a:latin typeface="Calibri"/>
              <a:ea typeface="Calibri"/>
              <a:cs typeface="Times New Roman"/>
            </a:endParaRPr>
          </a:p>
          <a:p>
            <a:pPr lvl="1">
              <a:lnSpc>
                <a:spcPts val="1800"/>
              </a:lnSpc>
              <a:spcAft>
                <a:spcPts val="900"/>
              </a:spcAft>
              <a:buSzPts val="1000"/>
              <a:tabLst>
                <a:tab pos="914400" algn="l"/>
              </a:tabLst>
            </a:pPr>
            <a:endParaRPr lang="ru-RU" b="1" dirty="0" smtClean="0">
              <a:solidFill>
                <a:srgbClr val="0A0A0A"/>
              </a:solidFill>
              <a:ea typeface="Times New Roman"/>
              <a:cs typeface="Times New Roman"/>
            </a:endParaRPr>
          </a:p>
          <a:p>
            <a:pPr lvl="1">
              <a:lnSpc>
                <a:spcPts val="1800"/>
              </a:lnSpc>
              <a:spcAft>
                <a:spcPts val="900"/>
              </a:spcAft>
              <a:buSzPts val="1000"/>
              <a:tabLst>
                <a:tab pos="914400" algn="l"/>
              </a:tabLst>
            </a:pPr>
            <a:r>
              <a:rPr lang="ru-RU" b="1" dirty="0" smtClean="0">
                <a:solidFill>
                  <a:srgbClr val="0A0A0A"/>
                </a:solidFill>
                <a:ea typeface="Times New Roman"/>
                <a:cs typeface="Times New Roman"/>
              </a:rPr>
              <a:t>Знание </a:t>
            </a:r>
            <a:r>
              <a:rPr lang="ru-RU" b="1" dirty="0">
                <a:solidFill>
                  <a:srgbClr val="0A0A0A"/>
                </a:solidFill>
                <a:ea typeface="Times New Roman"/>
                <a:cs typeface="Times New Roman"/>
              </a:rPr>
              <a:t>базовых формул</a:t>
            </a:r>
            <a:r>
              <a:rPr lang="ru-RU" dirty="0">
                <a:solidFill>
                  <a:srgbClr val="0A0A0A"/>
                </a:solidFill>
                <a:ea typeface="Times New Roman"/>
                <a:cs typeface="Times New Roman"/>
              </a:rPr>
              <a:t>: Площади, периметры, свойства углов, теоремы синусов/косинусов для тригонометрии (часто в первой части). </a:t>
            </a:r>
            <a:endParaRPr lang="ru-RU" sz="1600" dirty="0">
              <a:effectLst/>
              <a:latin typeface="Calibri"/>
              <a:ea typeface="Calibri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" name="Рисунок 3"/>
          <p:cNvPicPr/>
          <p:nvPr/>
        </p:nvPicPr>
        <p:blipFill>
          <a:blip r:embed="rId2"/>
          <a:stretch/>
        </p:blipFill>
        <p:spPr>
          <a:xfrm>
            <a:off x="2160" y="0"/>
            <a:ext cx="8641806" cy="6857640"/>
          </a:xfrm>
          <a:prstGeom prst="rect">
            <a:avLst/>
          </a:prstGeom>
          <a:ln>
            <a:noFill/>
          </a:ln>
        </p:spPr>
      </p:pic>
      <p:sp>
        <p:nvSpPr>
          <p:cNvPr id="86" name="CustomShape 2"/>
          <p:cNvSpPr/>
          <p:nvPr/>
        </p:nvSpPr>
        <p:spPr>
          <a:xfrm>
            <a:off x="525600" y="1309320"/>
            <a:ext cx="2712960" cy="4561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marL="457200" indent="-456840">
              <a:lnSpc>
                <a:spcPct val="150000"/>
              </a:lnSpc>
              <a:buClr>
                <a:srgbClr val="000000"/>
              </a:buClr>
            </a:pPr>
            <a:endParaRPr lang="en-US" sz="2400" spc="-1" dirty="0">
              <a:solidFill>
                <a:prstClr val="black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475656" y="764704"/>
            <a:ext cx="6624736" cy="32085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800"/>
              </a:lnSpc>
              <a:spcAft>
                <a:spcPts val="900"/>
              </a:spcAft>
              <a:tabLst>
                <a:tab pos="228600" algn="l"/>
              </a:tabLst>
            </a:pP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4. Специфические </a:t>
            </a:r>
            <a:r>
              <a:rPr lang="ru-RU" sz="2800" b="1" dirty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приемы для ОГЭ</a:t>
            </a:r>
            <a:r>
              <a:rPr lang="ru-RU" sz="2800" dirty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:</a:t>
            </a:r>
            <a:endParaRPr lang="ru-RU" sz="2800" dirty="0">
              <a:solidFill>
                <a:srgbClr val="FF0000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lvl="1">
              <a:lnSpc>
                <a:spcPts val="1800"/>
              </a:lnSpc>
              <a:spcAft>
                <a:spcPts val="900"/>
              </a:spcAft>
              <a:buSzPts val="1000"/>
              <a:tabLst>
                <a:tab pos="914400" algn="l"/>
              </a:tabLst>
            </a:pPr>
            <a:endParaRPr lang="ru-RU" b="1" dirty="0" smtClean="0">
              <a:solidFill>
                <a:srgbClr val="0A0A0A"/>
              </a:solidFill>
              <a:ea typeface="Times New Roman"/>
              <a:cs typeface="Times New Roman"/>
            </a:endParaRPr>
          </a:p>
          <a:p>
            <a:pPr lvl="1">
              <a:lnSpc>
                <a:spcPts val="1800"/>
              </a:lnSpc>
              <a:spcAft>
                <a:spcPts val="900"/>
              </a:spcAft>
              <a:buSzPts val="1000"/>
              <a:tabLst>
                <a:tab pos="914400" algn="l"/>
              </a:tabLst>
            </a:pPr>
            <a:r>
              <a:rPr lang="ru-RU" b="1" dirty="0" smtClean="0">
                <a:solidFill>
                  <a:srgbClr val="0A0A0A"/>
                </a:solidFill>
                <a:ea typeface="Times New Roman"/>
                <a:cs typeface="Times New Roman"/>
              </a:rPr>
              <a:t>Работа </a:t>
            </a:r>
            <a:r>
              <a:rPr lang="ru-RU" b="1" dirty="0">
                <a:solidFill>
                  <a:srgbClr val="0A0A0A"/>
                </a:solidFill>
                <a:ea typeface="Times New Roman"/>
                <a:cs typeface="Times New Roman"/>
              </a:rPr>
              <a:t>с фигурами на клетчатой бумаге</a:t>
            </a:r>
            <a:r>
              <a:rPr lang="ru-RU" dirty="0">
                <a:solidFill>
                  <a:srgbClr val="0A0A0A"/>
                </a:solidFill>
                <a:ea typeface="Times New Roman"/>
                <a:cs typeface="Times New Roman"/>
              </a:rPr>
              <a:t>: Использование формул Пика и подсчет клеток для площадей.</a:t>
            </a:r>
            <a:endParaRPr lang="ru-RU" sz="1600" dirty="0">
              <a:solidFill>
                <a:prstClr val="black"/>
              </a:solidFill>
              <a:latin typeface="Calibri"/>
              <a:ea typeface="Calibri"/>
              <a:cs typeface="Times New Roman"/>
            </a:endParaRPr>
          </a:p>
          <a:p>
            <a:pPr lvl="1">
              <a:lnSpc>
                <a:spcPts val="1800"/>
              </a:lnSpc>
              <a:spcAft>
                <a:spcPts val="900"/>
              </a:spcAft>
              <a:buSzPts val="1000"/>
              <a:tabLst>
                <a:tab pos="914400" algn="l"/>
              </a:tabLst>
            </a:pPr>
            <a:r>
              <a:rPr lang="ru-RU" b="1" dirty="0">
                <a:solidFill>
                  <a:srgbClr val="0A0A0A"/>
                </a:solidFill>
                <a:ea typeface="Times New Roman"/>
                <a:cs typeface="Times New Roman"/>
              </a:rPr>
              <a:t>Анализ утверждений</a:t>
            </a:r>
            <a:r>
              <a:rPr lang="ru-RU" dirty="0">
                <a:solidFill>
                  <a:srgbClr val="0A0A0A"/>
                </a:solidFill>
                <a:ea typeface="Times New Roman"/>
                <a:cs typeface="Times New Roman"/>
              </a:rPr>
              <a:t>: Определение истинности или ложности геометрических высказываний (Задания 1-5).</a:t>
            </a:r>
            <a:endParaRPr lang="ru-RU" sz="1600" dirty="0">
              <a:solidFill>
                <a:prstClr val="black"/>
              </a:solidFill>
              <a:latin typeface="Calibri"/>
              <a:ea typeface="Calibri"/>
              <a:cs typeface="Times New Roman"/>
            </a:endParaRPr>
          </a:p>
          <a:p>
            <a:pPr lvl="1">
              <a:lnSpc>
                <a:spcPts val="1800"/>
              </a:lnSpc>
              <a:spcAft>
                <a:spcPts val="900"/>
              </a:spcAft>
              <a:buSzPts val="1000"/>
              <a:tabLst>
                <a:tab pos="914400" algn="l"/>
              </a:tabLst>
            </a:pPr>
            <a:endParaRPr lang="ru-RU" b="1" dirty="0" smtClean="0">
              <a:solidFill>
                <a:srgbClr val="0A0A0A"/>
              </a:solidFill>
              <a:ea typeface="Times New Roman"/>
              <a:cs typeface="Times New Roman"/>
            </a:endParaRPr>
          </a:p>
          <a:p>
            <a:pPr lvl="1">
              <a:lnSpc>
                <a:spcPts val="1800"/>
              </a:lnSpc>
              <a:spcAft>
                <a:spcPts val="900"/>
              </a:spcAft>
              <a:buSzPts val="1000"/>
              <a:tabLst>
                <a:tab pos="914400" algn="l"/>
              </a:tabLst>
            </a:pPr>
            <a:r>
              <a:rPr lang="ru-RU" b="1" dirty="0" smtClean="0">
                <a:solidFill>
                  <a:srgbClr val="0A0A0A"/>
                </a:solidFill>
                <a:ea typeface="Times New Roman"/>
                <a:cs typeface="Times New Roman"/>
              </a:rPr>
              <a:t>Знание </a:t>
            </a:r>
            <a:r>
              <a:rPr lang="ru-RU" b="1" dirty="0">
                <a:solidFill>
                  <a:srgbClr val="0A0A0A"/>
                </a:solidFill>
                <a:ea typeface="Times New Roman"/>
                <a:cs typeface="Times New Roman"/>
              </a:rPr>
              <a:t>базовых формул</a:t>
            </a:r>
            <a:r>
              <a:rPr lang="ru-RU" dirty="0">
                <a:solidFill>
                  <a:srgbClr val="0A0A0A"/>
                </a:solidFill>
                <a:ea typeface="Times New Roman"/>
                <a:cs typeface="Times New Roman"/>
              </a:rPr>
              <a:t>: Площади, периметры, свойства углов, теоремы синусов/косинусов для тригонометрии (часто в первой части). </a:t>
            </a:r>
            <a:endParaRPr lang="ru-RU" sz="1600" dirty="0">
              <a:solidFill>
                <a:prstClr val="black"/>
              </a:solidFill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802917849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" name="Рисунок 3"/>
          <p:cNvPicPr/>
          <p:nvPr/>
        </p:nvPicPr>
        <p:blipFill>
          <a:blip r:embed="rId2"/>
          <a:stretch/>
        </p:blipFill>
        <p:spPr>
          <a:xfrm>
            <a:off x="2160" y="0"/>
            <a:ext cx="8641806" cy="6857640"/>
          </a:xfrm>
          <a:prstGeom prst="rect">
            <a:avLst/>
          </a:prstGeom>
          <a:ln>
            <a:noFill/>
          </a:ln>
        </p:spPr>
      </p:pic>
      <p:sp>
        <p:nvSpPr>
          <p:cNvPr id="86" name="CustomShape 2"/>
          <p:cNvSpPr/>
          <p:nvPr/>
        </p:nvSpPr>
        <p:spPr>
          <a:xfrm>
            <a:off x="525600" y="1309320"/>
            <a:ext cx="2712960" cy="4561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marL="457200" indent="-456840">
              <a:lnSpc>
                <a:spcPct val="150000"/>
              </a:lnSpc>
              <a:buClr>
                <a:srgbClr val="000000"/>
              </a:buClr>
            </a:pPr>
            <a:endParaRPr lang="en-US" sz="2400" spc="-1" dirty="0">
              <a:solidFill>
                <a:prstClr val="black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475656" y="764704"/>
            <a:ext cx="6624736" cy="32085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800"/>
              </a:lnSpc>
              <a:spcAft>
                <a:spcPts val="900"/>
              </a:spcAft>
              <a:tabLst>
                <a:tab pos="228600" algn="l"/>
              </a:tabLst>
            </a:pP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4. Специфические </a:t>
            </a:r>
            <a:r>
              <a:rPr lang="ru-RU" sz="2800" b="1" dirty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приемы для ОГЭ</a:t>
            </a:r>
            <a:r>
              <a:rPr lang="ru-RU" sz="2800" dirty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:</a:t>
            </a:r>
            <a:endParaRPr lang="ru-RU" sz="2800" dirty="0">
              <a:solidFill>
                <a:srgbClr val="FF0000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lvl="1">
              <a:lnSpc>
                <a:spcPts val="1800"/>
              </a:lnSpc>
              <a:spcAft>
                <a:spcPts val="900"/>
              </a:spcAft>
              <a:buSzPts val="1000"/>
              <a:tabLst>
                <a:tab pos="914400" algn="l"/>
              </a:tabLst>
            </a:pPr>
            <a:endParaRPr lang="ru-RU" b="1" dirty="0" smtClean="0">
              <a:solidFill>
                <a:srgbClr val="0A0A0A"/>
              </a:solidFill>
              <a:ea typeface="Times New Roman"/>
              <a:cs typeface="Times New Roman"/>
            </a:endParaRPr>
          </a:p>
          <a:p>
            <a:pPr lvl="1">
              <a:lnSpc>
                <a:spcPts val="1800"/>
              </a:lnSpc>
              <a:spcAft>
                <a:spcPts val="900"/>
              </a:spcAft>
              <a:buSzPts val="1000"/>
              <a:tabLst>
                <a:tab pos="914400" algn="l"/>
              </a:tabLst>
            </a:pPr>
            <a:r>
              <a:rPr lang="ru-RU" b="1" dirty="0" smtClean="0">
                <a:solidFill>
                  <a:srgbClr val="0A0A0A"/>
                </a:solidFill>
                <a:ea typeface="Times New Roman"/>
                <a:cs typeface="Times New Roman"/>
              </a:rPr>
              <a:t>Работа </a:t>
            </a:r>
            <a:r>
              <a:rPr lang="ru-RU" b="1" dirty="0">
                <a:solidFill>
                  <a:srgbClr val="0A0A0A"/>
                </a:solidFill>
                <a:ea typeface="Times New Roman"/>
                <a:cs typeface="Times New Roman"/>
              </a:rPr>
              <a:t>с фигурами на клетчатой бумаге</a:t>
            </a:r>
            <a:r>
              <a:rPr lang="ru-RU" dirty="0">
                <a:solidFill>
                  <a:srgbClr val="0A0A0A"/>
                </a:solidFill>
                <a:ea typeface="Times New Roman"/>
                <a:cs typeface="Times New Roman"/>
              </a:rPr>
              <a:t>: Использование формул Пика и подсчет клеток для площадей.</a:t>
            </a:r>
            <a:endParaRPr lang="ru-RU" sz="1600" dirty="0">
              <a:solidFill>
                <a:prstClr val="black"/>
              </a:solidFill>
              <a:latin typeface="Calibri"/>
              <a:ea typeface="Calibri"/>
              <a:cs typeface="Times New Roman"/>
            </a:endParaRPr>
          </a:p>
          <a:p>
            <a:pPr lvl="1">
              <a:lnSpc>
                <a:spcPts val="1800"/>
              </a:lnSpc>
              <a:spcAft>
                <a:spcPts val="900"/>
              </a:spcAft>
              <a:buSzPts val="1000"/>
              <a:tabLst>
                <a:tab pos="914400" algn="l"/>
              </a:tabLst>
            </a:pPr>
            <a:r>
              <a:rPr lang="ru-RU" b="1" dirty="0">
                <a:solidFill>
                  <a:srgbClr val="0A0A0A"/>
                </a:solidFill>
                <a:ea typeface="Times New Roman"/>
                <a:cs typeface="Times New Roman"/>
              </a:rPr>
              <a:t>Анализ утверждений</a:t>
            </a:r>
            <a:r>
              <a:rPr lang="ru-RU" dirty="0">
                <a:solidFill>
                  <a:srgbClr val="0A0A0A"/>
                </a:solidFill>
                <a:ea typeface="Times New Roman"/>
                <a:cs typeface="Times New Roman"/>
              </a:rPr>
              <a:t>: Определение истинности или ложности геометрических высказываний (Задания 1-5).</a:t>
            </a:r>
            <a:endParaRPr lang="ru-RU" sz="1600" dirty="0">
              <a:solidFill>
                <a:prstClr val="black"/>
              </a:solidFill>
              <a:latin typeface="Calibri"/>
              <a:ea typeface="Calibri"/>
              <a:cs typeface="Times New Roman"/>
            </a:endParaRPr>
          </a:p>
          <a:p>
            <a:pPr lvl="1">
              <a:lnSpc>
                <a:spcPts val="1800"/>
              </a:lnSpc>
              <a:spcAft>
                <a:spcPts val="900"/>
              </a:spcAft>
              <a:buSzPts val="1000"/>
              <a:tabLst>
                <a:tab pos="914400" algn="l"/>
              </a:tabLst>
            </a:pPr>
            <a:endParaRPr lang="ru-RU" b="1" dirty="0" smtClean="0">
              <a:solidFill>
                <a:srgbClr val="0A0A0A"/>
              </a:solidFill>
              <a:ea typeface="Times New Roman"/>
              <a:cs typeface="Times New Roman"/>
            </a:endParaRPr>
          </a:p>
          <a:p>
            <a:pPr lvl="1">
              <a:lnSpc>
                <a:spcPts val="1800"/>
              </a:lnSpc>
              <a:spcAft>
                <a:spcPts val="900"/>
              </a:spcAft>
              <a:buSzPts val="1000"/>
              <a:tabLst>
                <a:tab pos="914400" algn="l"/>
              </a:tabLst>
            </a:pPr>
            <a:r>
              <a:rPr lang="ru-RU" b="1" dirty="0" smtClean="0">
                <a:solidFill>
                  <a:srgbClr val="0A0A0A"/>
                </a:solidFill>
                <a:ea typeface="Times New Roman"/>
                <a:cs typeface="Times New Roman"/>
              </a:rPr>
              <a:t>Знание </a:t>
            </a:r>
            <a:r>
              <a:rPr lang="ru-RU" b="1" dirty="0">
                <a:solidFill>
                  <a:srgbClr val="0A0A0A"/>
                </a:solidFill>
                <a:ea typeface="Times New Roman"/>
                <a:cs typeface="Times New Roman"/>
              </a:rPr>
              <a:t>базовых формул</a:t>
            </a:r>
            <a:r>
              <a:rPr lang="ru-RU" dirty="0">
                <a:solidFill>
                  <a:srgbClr val="0A0A0A"/>
                </a:solidFill>
                <a:ea typeface="Times New Roman"/>
                <a:cs typeface="Times New Roman"/>
              </a:rPr>
              <a:t>: Площади, периметры, свойства углов, теоремы синусов/косинусов для тригонометрии (часто в первой части). </a:t>
            </a:r>
            <a:endParaRPr lang="ru-RU" sz="1600" dirty="0">
              <a:solidFill>
                <a:prstClr val="black"/>
              </a:solidFill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802917849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" name="Рисунок 3"/>
          <p:cNvPicPr/>
          <p:nvPr/>
        </p:nvPicPr>
        <p:blipFill>
          <a:blip r:embed="rId2"/>
          <a:stretch/>
        </p:blipFill>
        <p:spPr>
          <a:xfrm>
            <a:off x="2160" y="0"/>
            <a:ext cx="8641806" cy="6857640"/>
          </a:xfrm>
          <a:prstGeom prst="rect">
            <a:avLst/>
          </a:prstGeom>
          <a:ln>
            <a:noFill/>
          </a:ln>
        </p:spPr>
      </p:pic>
      <p:sp>
        <p:nvSpPr>
          <p:cNvPr id="86" name="CustomShape 2"/>
          <p:cNvSpPr/>
          <p:nvPr/>
        </p:nvSpPr>
        <p:spPr>
          <a:xfrm>
            <a:off x="525600" y="1309320"/>
            <a:ext cx="2712960" cy="4561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marL="457200" indent="-456840">
              <a:lnSpc>
                <a:spcPct val="150000"/>
              </a:lnSpc>
              <a:buClr>
                <a:srgbClr val="000000"/>
              </a:buClr>
            </a:pPr>
            <a:endParaRPr lang="en-US" sz="2400" spc="-1" dirty="0">
              <a:solidFill>
                <a:prstClr val="black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475656" y="764704"/>
            <a:ext cx="6624736" cy="32085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800"/>
              </a:lnSpc>
              <a:spcAft>
                <a:spcPts val="900"/>
              </a:spcAft>
              <a:tabLst>
                <a:tab pos="228600" algn="l"/>
              </a:tabLst>
            </a:pP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4. Специфические </a:t>
            </a:r>
            <a:r>
              <a:rPr lang="ru-RU" sz="2800" b="1" dirty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приемы для ОГЭ</a:t>
            </a:r>
            <a:r>
              <a:rPr lang="ru-RU" sz="2800" dirty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:</a:t>
            </a:r>
            <a:endParaRPr lang="ru-RU" sz="2800" dirty="0">
              <a:solidFill>
                <a:srgbClr val="FF0000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lvl="1">
              <a:lnSpc>
                <a:spcPts val="1800"/>
              </a:lnSpc>
              <a:spcAft>
                <a:spcPts val="900"/>
              </a:spcAft>
              <a:buSzPts val="1000"/>
              <a:tabLst>
                <a:tab pos="914400" algn="l"/>
              </a:tabLst>
            </a:pPr>
            <a:endParaRPr lang="ru-RU" b="1" dirty="0" smtClean="0">
              <a:solidFill>
                <a:srgbClr val="0A0A0A"/>
              </a:solidFill>
              <a:ea typeface="Times New Roman"/>
              <a:cs typeface="Times New Roman"/>
            </a:endParaRPr>
          </a:p>
          <a:p>
            <a:pPr lvl="1">
              <a:lnSpc>
                <a:spcPts val="1800"/>
              </a:lnSpc>
              <a:spcAft>
                <a:spcPts val="900"/>
              </a:spcAft>
              <a:buSzPts val="1000"/>
              <a:tabLst>
                <a:tab pos="914400" algn="l"/>
              </a:tabLst>
            </a:pPr>
            <a:r>
              <a:rPr lang="ru-RU" b="1" dirty="0" smtClean="0">
                <a:solidFill>
                  <a:srgbClr val="0A0A0A"/>
                </a:solidFill>
                <a:ea typeface="Times New Roman"/>
                <a:cs typeface="Times New Roman"/>
              </a:rPr>
              <a:t>Работа </a:t>
            </a:r>
            <a:r>
              <a:rPr lang="ru-RU" b="1" dirty="0">
                <a:solidFill>
                  <a:srgbClr val="0A0A0A"/>
                </a:solidFill>
                <a:ea typeface="Times New Roman"/>
                <a:cs typeface="Times New Roman"/>
              </a:rPr>
              <a:t>с фигурами на клетчатой бумаге</a:t>
            </a:r>
            <a:r>
              <a:rPr lang="ru-RU" dirty="0">
                <a:solidFill>
                  <a:srgbClr val="0A0A0A"/>
                </a:solidFill>
                <a:ea typeface="Times New Roman"/>
                <a:cs typeface="Times New Roman"/>
              </a:rPr>
              <a:t>: Использование формул Пика и подсчет клеток для площадей.</a:t>
            </a:r>
            <a:endParaRPr lang="ru-RU" sz="1600" dirty="0">
              <a:solidFill>
                <a:prstClr val="black"/>
              </a:solidFill>
              <a:latin typeface="Calibri"/>
              <a:ea typeface="Calibri"/>
              <a:cs typeface="Times New Roman"/>
            </a:endParaRPr>
          </a:p>
          <a:p>
            <a:pPr lvl="1">
              <a:lnSpc>
                <a:spcPts val="1800"/>
              </a:lnSpc>
              <a:spcAft>
                <a:spcPts val="900"/>
              </a:spcAft>
              <a:buSzPts val="1000"/>
              <a:tabLst>
                <a:tab pos="914400" algn="l"/>
              </a:tabLst>
            </a:pPr>
            <a:r>
              <a:rPr lang="ru-RU" b="1" dirty="0">
                <a:solidFill>
                  <a:srgbClr val="0A0A0A"/>
                </a:solidFill>
                <a:ea typeface="Times New Roman"/>
                <a:cs typeface="Times New Roman"/>
              </a:rPr>
              <a:t>Анализ утверждений</a:t>
            </a:r>
            <a:r>
              <a:rPr lang="ru-RU" dirty="0">
                <a:solidFill>
                  <a:srgbClr val="0A0A0A"/>
                </a:solidFill>
                <a:ea typeface="Times New Roman"/>
                <a:cs typeface="Times New Roman"/>
              </a:rPr>
              <a:t>: Определение истинности или ложности геометрических высказываний (Задания 1-5).</a:t>
            </a:r>
            <a:endParaRPr lang="ru-RU" sz="1600" dirty="0">
              <a:solidFill>
                <a:prstClr val="black"/>
              </a:solidFill>
              <a:latin typeface="Calibri"/>
              <a:ea typeface="Calibri"/>
              <a:cs typeface="Times New Roman"/>
            </a:endParaRPr>
          </a:p>
          <a:p>
            <a:pPr lvl="1">
              <a:lnSpc>
                <a:spcPts val="1800"/>
              </a:lnSpc>
              <a:spcAft>
                <a:spcPts val="900"/>
              </a:spcAft>
              <a:buSzPts val="1000"/>
              <a:tabLst>
                <a:tab pos="914400" algn="l"/>
              </a:tabLst>
            </a:pPr>
            <a:endParaRPr lang="ru-RU" b="1" dirty="0" smtClean="0">
              <a:solidFill>
                <a:srgbClr val="0A0A0A"/>
              </a:solidFill>
              <a:ea typeface="Times New Roman"/>
              <a:cs typeface="Times New Roman"/>
            </a:endParaRPr>
          </a:p>
          <a:p>
            <a:pPr lvl="1">
              <a:lnSpc>
                <a:spcPts val="1800"/>
              </a:lnSpc>
              <a:spcAft>
                <a:spcPts val="900"/>
              </a:spcAft>
              <a:buSzPts val="1000"/>
              <a:tabLst>
                <a:tab pos="914400" algn="l"/>
              </a:tabLst>
            </a:pPr>
            <a:r>
              <a:rPr lang="ru-RU" b="1" dirty="0" smtClean="0">
                <a:solidFill>
                  <a:srgbClr val="0A0A0A"/>
                </a:solidFill>
                <a:ea typeface="Times New Roman"/>
                <a:cs typeface="Times New Roman"/>
              </a:rPr>
              <a:t>Знание </a:t>
            </a:r>
            <a:r>
              <a:rPr lang="ru-RU" b="1" dirty="0">
                <a:solidFill>
                  <a:srgbClr val="0A0A0A"/>
                </a:solidFill>
                <a:ea typeface="Times New Roman"/>
                <a:cs typeface="Times New Roman"/>
              </a:rPr>
              <a:t>базовых формул</a:t>
            </a:r>
            <a:r>
              <a:rPr lang="ru-RU" dirty="0">
                <a:solidFill>
                  <a:srgbClr val="0A0A0A"/>
                </a:solidFill>
                <a:ea typeface="Times New Roman"/>
                <a:cs typeface="Times New Roman"/>
              </a:rPr>
              <a:t>: Площади, периметры, свойства углов, теоремы синусов/косинусов для тригонометрии (часто в первой части). </a:t>
            </a:r>
            <a:endParaRPr lang="ru-RU" sz="1600" dirty="0">
              <a:solidFill>
                <a:prstClr val="black"/>
              </a:solidFill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802917849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1379</TotalTime>
  <Words>739</Words>
  <Application>Microsoft Office PowerPoint</Application>
  <PresentationFormat>Экран (4:3)</PresentationFormat>
  <Paragraphs>148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18</vt:i4>
      </vt:variant>
    </vt:vector>
  </HeadingPairs>
  <TitlesOfParts>
    <vt:vector size="20" baseType="lpstr">
      <vt:lpstr>Office Theme</vt:lpstr>
      <vt:lpstr>Office Theme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2. Окружности радиусов 14 и 35 касаются внешним образом. Точки A и B лежат на первой окружности, точки C и D  — на второй. При этом AC и BD  — общие касательные окружностей. Найдите расстояние между прямыми AB и CD. </vt:lpstr>
      <vt:lpstr>Презентация PowerPoint</vt:lpstr>
      <vt:lpstr>3. В треугольнике ABC на его медиане BM отмечена точка K так, что BK : KM = 7 : 3 . Прямая AK пересекает сторону BC в точке P. Найдите отношение площади треугольника BKP к площади четырехугольника KPCM.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Михаил Горяйнов</dc:creator>
  <cp:lastModifiedBy>User</cp:lastModifiedBy>
  <cp:revision>70</cp:revision>
  <cp:lastPrinted>2025-01-20T14:10:46Z</cp:lastPrinted>
  <dcterms:created xsi:type="dcterms:W3CDTF">2013-11-19T05:52:05Z</dcterms:created>
  <dcterms:modified xsi:type="dcterms:W3CDTF">2026-01-21T08:55:26Z</dcterms:modified>
  <dc:language>en-US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15.0000</vt:lpwstr>
  </property>
  <property fmtid="{D5CDD505-2E9C-101B-9397-08002B2CF9AE}" pid="3" name="Company">
    <vt:lpwstr>SPecialiST RePack</vt:lpwstr>
  </property>
  <property fmtid="{D5CDD505-2E9C-101B-9397-08002B2CF9AE}" pid="4" name="HiddenSlides">
    <vt:i4>0</vt:i4>
  </property>
  <property fmtid="{D5CDD505-2E9C-101B-9397-08002B2CF9AE}" pid="5" name="HyperlinksChanged">
    <vt:bool>false</vt:bool>
  </property>
  <property fmtid="{D5CDD505-2E9C-101B-9397-08002B2CF9AE}" pid="6" name="LinksUpToDate">
    <vt:bool>false</vt:bool>
  </property>
  <property fmtid="{D5CDD505-2E9C-101B-9397-08002B2CF9AE}" pid="7" name="MMClips">
    <vt:i4>0</vt:i4>
  </property>
  <property fmtid="{D5CDD505-2E9C-101B-9397-08002B2CF9AE}" pid="8" name="Notes">
    <vt:i4>0</vt:i4>
  </property>
  <property fmtid="{D5CDD505-2E9C-101B-9397-08002B2CF9AE}" pid="9" name="PresentationFormat">
    <vt:lpwstr>Экран (4:3)</vt:lpwstr>
  </property>
  <property fmtid="{D5CDD505-2E9C-101B-9397-08002B2CF9AE}" pid="10" name="ScaleCrop">
    <vt:bool>false</vt:bool>
  </property>
  <property fmtid="{D5CDD505-2E9C-101B-9397-08002B2CF9AE}" pid="11" name="ShareDoc">
    <vt:bool>false</vt:bool>
  </property>
  <property fmtid="{D5CDD505-2E9C-101B-9397-08002B2CF9AE}" pid="12" name="Slides">
    <vt:i4>3</vt:i4>
  </property>
</Properties>
</file>